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1"/>
  </p:notesMasterIdLst>
  <p:handoutMasterIdLst>
    <p:handoutMasterId r:id="rId42"/>
  </p:handoutMasterIdLst>
  <p:sldIdLst>
    <p:sldId id="256" r:id="rId2"/>
    <p:sldId id="300" r:id="rId3"/>
    <p:sldId id="273" r:id="rId4"/>
    <p:sldId id="282" r:id="rId5"/>
    <p:sldId id="276" r:id="rId6"/>
    <p:sldId id="283" r:id="rId7"/>
    <p:sldId id="299" r:id="rId8"/>
    <p:sldId id="293" r:id="rId9"/>
    <p:sldId id="286" r:id="rId10"/>
    <p:sldId id="287" r:id="rId11"/>
    <p:sldId id="292" r:id="rId12"/>
    <p:sldId id="275" r:id="rId13"/>
    <p:sldId id="285" r:id="rId14"/>
    <p:sldId id="290" r:id="rId15"/>
    <p:sldId id="294" r:id="rId16"/>
    <p:sldId id="295" r:id="rId17"/>
    <p:sldId id="296" r:id="rId18"/>
    <p:sldId id="288" r:id="rId19"/>
    <p:sldId id="298" r:id="rId20"/>
    <p:sldId id="301" r:id="rId21"/>
    <p:sldId id="302" r:id="rId22"/>
    <p:sldId id="303" r:id="rId23"/>
    <p:sldId id="304" r:id="rId24"/>
    <p:sldId id="328" r:id="rId25"/>
    <p:sldId id="306" r:id="rId26"/>
    <p:sldId id="312" r:id="rId27"/>
    <p:sldId id="291" r:id="rId28"/>
    <p:sldId id="289" r:id="rId29"/>
    <p:sldId id="321" r:id="rId30"/>
    <p:sldId id="330" r:id="rId31"/>
    <p:sldId id="334" r:id="rId32"/>
    <p:sldId id="323" r:id="rId33"/>
    <p:sldId id="336" r:id="rId34"/>
    <p:sldId id="326" r:id="rId35"/>
    <p:sldId id="333" r:id="rId36"/>
    <p:sldId id="277" r:id="rId37"/>
    <p:sldId id="279" r:id="rId38"/>
    <p:sldId id="278"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ED2EB5-8149-4968-84DA-1C7E7A31A29D}" v="4" dt="2025-02-13T07:23:53.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82"/>
      </p:cViewPr>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t>15-04-2025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t>‹#›</a:t>
            </a:fld>
            <a:endParaRPr lang="en-IN"/>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t>15-04-2025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t>‹#›</a:t>
            </a:fld>
            <a:endParaRPr lang="en-IN"/>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 (Data Science)</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1" y="0"/>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i="1" dirty="0">
                <a:solidFill>
                  <a:schemeClr val="bg1"/>
                </a:solidFill>
                <a:effectLst/>
                <a:latin typeface="Times New Roman" panose="02020603050405020304" pitchFamily="18" charset="0"/>
                <a:cs typeface="Times New Roman" panose="02020603050405020304" pitchFamily="18" charset="0"/>
              </a:rPr>
              <a:t>Prediction of </a:t>
            </a:r>
            <a:r>
              <a:rPr lang="en-US" sz="1500" b="1" i="1" dirty="0" err="1">
                <a:solidFill>
                  <a:schemeClr val="bg1"/>
                </a:solidFill>
                <a:effectLst/>
                <a:latin typeface="Times New Roman" panose="02020603050405020304" pitchFamily="18" charset="0"/>
                <a:cs typeface="Times New Roman" panose="02020603050405020304" pitchFamily="18" charset="0"/>
              </a:rPr>
              <a:t>SmartPhone</a:t>
            </a:r>
            <a:r>
              <a:rPr lang="en-US" sz="1500" b="1" i="1" dirty="0">
                <a:solidFill>
                  <a:schemeClr val="bg1"/>
                </a:solidFill>
                <a:effectLst/>
                <a:latin typeface="Times New Roman" panose="02020603050405020304" pitchFamily="18" charset="0"/>
                <a:cs typeface="Times New Roman" panose="02020603050405020304" pitchFamily="18" charset="0"/>
              </a:rPr>
              <a:t> Addiction Using Ensemble Algorithm</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a16="http://schemas.microsoft.com/office/drawing/2014/main" id="{1D25D96C-1396-47B4-9E8C-C053C7555307}"/>
              </a:ext>
            </a:extLst>
          </p:cNvPr>
          <p:cNvSpPr txBox="1">
            <a:spLocks/>
          </p:cNvSpPr>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B-7</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6237381" y="1783000"/>
            <a:ext cx="2521608" cy="5845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700" b="0" dirty="0">
                <a:effectLst>
                  <a:outerShdw blurRad="38100" dist="38100" dir="2700000" algn="tl">
                    <a:srgbClr val="000000">
                      <a:alpha val="43137"/>
                    </a:srgbClr>
                  </a:outerShdw>
                </a:effectLst>
              </a:rPr>
              <a:t>SAILATHA K</a:t>
            </a:r>
          </a:p>
          <a:p>
            <a:pPr>
              <a:spcBef>
                <a:spcPts val="300"/>
              </a:spcBef>
            </a:pPr>
            <a:r>
              <a:rPr lang="en-US" sz="1200" b="0" dirty="0"/>
              <a:t>    Roll No. 214G1A3295</a:t>
            </a:r>
          </a:p>
        </p:txBody>
      </p:sp>
      <p:sp>
        <p:nvSpPr>
          <p:cNvPr id="6"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Mr. A. Kiran Kumar </a:t>
            </a:r>
            <a:r>
              <a:rPr lang="en-US" sz="2400" b="0" baseline="-25000" dirty="0">
                <a:effectLst>
                  <a:outerShdw blurRad="38100" dist="38100" dir="2700000" algn="tl">
                    <a:srgbClr val="000000">
                      <a:alpha val="43137"/>
                    </a:srgbClr>
                  </a:outerShdw>
                </a:effectLst>
              </a:rPr>
              <a:t>M. Tech.,(</a:t>
            </a:r>
            <a:r>
              <a:rPr lang="en-US" sz="2400" b="0" baseline="-25000" dirty="0" err="1">
                <a:effectLst>
                  <a:outerShdw blurRad="38100" dist="38100" dir="2700000" algn="tl">
                    <a:srgbClr val="000000">
                      <a:alpha val="43137"/>
                    </a:srgbClr>
                  </a:outerShdw>
                </a:effectLst>
              </a:rPr>
              <a:t>Ph.D</a:t>
            </a:r>
            <a:r>
              <a:rPr lang="en-US" sz="2400" b="0" baseline="-25000" dirty="0">
                <a:effectLst>
                  <a:outerShdw blurRad="38100" dist="38100" dir="2700000" algn="tl">
                    <a:srgbClr val="000000">
                      <a:alpha val="43137"/>
                    </a:srgbClr>
                  </a:outerShdw>
                </a:effectLst>
              </a:rPr>
              <a:t>).</a:t>
            </a:r>
            <a:endParaRPr lang="en-IN" sz="2400" b="0" baseline="-2500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(Data Science)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err="1"/>
              <a:t>Rotarypuram</a:t>
            </a:r>
            <a:r>
              <a:rPr lang="en-US" sz="2300" dirty="0"/>
              <a:t> Village, B K </a:t>
            </a:r>
            <a:r>
              <a:rPr lang="en-US" sz="2300" dirty="0" err="1"/>
              <a:t>Samudram</a:t>
            </a:r>
            <a:r>
              <a:rPr lang="en-US" sz="2300" dirty="0"/>
              <a:t> Mandal, </a:t>
            </a:r>
            <a:r>
              <a:rPr lang="en-US" sz="2300" dirty="0" err="1"/>
              <a:t>Ananthapuramu</a:t>
            </a:r>
            <a:r>
              <a:rPr lang="en-US" sz="2300" dirty="0"/>
              <a:t> – 515701.</a:t>
            </a:r>
          </a:p>
          <a:p>
            <a:pPr>
              <a:spcAft>
                <a:spcPts val="100"/>
              </a:spcAft>
            </a:pPr>
            <a:r>
              <a:rPr lang="en-US" sz="2500" dirty="0">
                <a:solidFill>
                  <a:schemeClr val="accent1">
                    <a:lumMod val="50000"/>
                  </a:schemeClr>
                </a:solidFill>
              </a:rPr>
              <a:t>2024 - 2025</a:t>
            </a:r>
            <a:endParaRPr lang="en-US" sz="2500" b="0" dirty="0"/>
          </a:p>
          <a:p>
            <a:endParaRPr lang="en-IN" b="0" dirty="0"/>
          </a:p>
        </p:txBody>
      </p:sp>
      <p:sp>
        <p:nvSpPr>
          <p:cNvPr id="12" name="Subtitle 11">
            <a:extLst>
              <a:ext uri="{FF2B5EF4-FFF2-40B4-BE49-F238E27FC236}">
                <a16:creationId xmlns:a16="http://schemas.microsoft.com/office/drawing/2014/main" id="{76632DCF-444C-4AB9-A9A9-24B78326A786}"/>
              </a:ext>
            </a:extLst>
          </p:cNvPr>
          <p:cNvSpPr txBox="1">
            <a:spLocks/>
          </p:cNvSpPr>
          <p:nvPr/>
        </p:nvSpPr>
        <p:spPr>
          <a:xfrm>
            <a:off x="3759653" y="1783000"/>
            <a:ext cx="2593021" cy="584534"/>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5200" b="0" dirty="0">
                <a:effectLst>
                  <a:outerShdw blurRad="38100" dist="38100" dir="2700000" algn="tl">
                    <a:srgbClr val="000000">
                      <a:alpha val="43137"/>
                    </a:srgbClr>
                  </a:outerShdw>
                </a:effectLst>
              </a:rPr>
              <a:t>TAALIYA MUSKAN H</a:t>
            </a:r>
          </a:p>
          <a:p>
            <a:pPr>
              <a:spcBef>
                <a:spcPts val="300"/>
              </a:spcBef>
            </a:pPr>
            <a:r>
              <a:rPr lang="en-US" sz="3700" b="0" dirty="0"/>
              <a:t>Roll No. 214G1A32B2</a:t>
            </a:r>
          </a:p>
        </p:txBody>
      </p:sp>
      <p:sp>
        <p:nvSpPr>
          <p:cNvPr id="13" name="Subtitle 11">
            <a:extLst>
              <a:ext uri="{FF2B5EF4-FFF2-40B4-BE49-F238E27FC236}">
                <a16:creationId xmlns:a16="http://schemas.microsoft.com/office/drawing/2014/main" id="{F3C3CADE-4DE0-4FED-8446-912E92DB0292}"/>
              </a:ext>
            </a:extLst>
          </p:cNvPr>
          <p:cNvSpPr txBox="1">
            <a:spLocks/>
          </p:cNvSpPr>
          <p:nvPr/>
        </p:nvSpPr>
        <p:spPr>
          <a:xfrm>
            <a:off x="8758989" y="1891046"/>
            <a:ext cx="2241533" cy="58453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6800" b="0" dirty="0">
                <a:effectLst>
                  <a:outerShdw blurRad="38100" dist="38100" dir="2700000" algn="tl">
                    <a:srgbClr val="000000">
                      <a:alpha val="43137"/>
                    </a:srgbClr>
                  </a:outerShdw>
                </a:effectLst>
              </a:rPr>
              <a:t>VAMSI KRISHNA G</a:t>
            </a:r>
          </a:p>
          <a:p>
            <a:pPr>
              <a:spcBef>
                <a:spcPts val="300"/>
              </a:spcBef>
            </a:pPr>
            <a:r>
              <a:rPr lang="en-US" sz="4800" b="0" dirty="0"/>
              <a:t>Roll No. 224G5A3214</a:t>
            </a:r>
          </a:p>
        </p:txBody>
      </p:sp>
      <p:sp>
        <p:nvSpPr>
          <p:cNvPr id="14" name="Subtitle 11">
            <a:extLst>
              <a:ext uri="{FF2B5EF4-FFF2-40B4-BE49-F238E27FC236}">
                <a16:creationId xmlns:a16="http://schemas.microsoft.com/office/drawing/2014/main" id="{7DD300AE-D81E-4AC8-BC57-566B57D6C660}"/>
              </a:ext>
            </a:extLst>
          </p:cNvPr>
          <p:cNvSpPr txBox="1">
            <a:spLocks/>
          </p:cNvSpPr>
          <p:nvPr/>
        </p:nvSpPr>
        <p:spPr>
          <a:xfrm>
            <a:off x="1191460" y="1783000"/>
            <a:ext cx="2382924" cy="584534"/>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2400" b="0" dirty="0">
                <a:effectLst>
                  <a:outerShdw blurRad="38100" dist="38100" dir="2700000" algn="tl">
                    <a:srgbClr val="000000">
                      <a:alpha val="43137"/>
                    </a:srgbClr>
                  </a:outerShdw>
                </a:effectLst>
              </a:rPr>
              <a:t>YASWANTH RAO P</a:t>
            </a:r>
          </a:p>
          <a:p>
            <a:pPr>
              <a:spcBef>
                <a:spcPts val="300"/>
              </a:spcBef>
            </a:pPr>
            <a:r>
              <a:rPr lang="en-US" sz="1700" b="0" dirty="0"/>
              <a:t>Roll No. 214G1A32C7</a:t>
            </a:r>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382555" y="335271"/>
            <a:ext cx="11271380"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 Of </a:t>
            </a:r>
            <a:r>
              <a:rPr lang="en-IN"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SmartPhone</a:t>
            </a: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Addiction Using Ensemble Algorithm </a:t>
            </a: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105" y="3477046"/>
            <a:ext cx="1843673" cy="1685487"/>
          </a:xfrm>
          <a:prstGeom prst="rect">
            <a:avLst/>
          </a:prstGeom>
        </p:spPr>
      </p:pic>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0A5A-EB44-DD90-7CB8-CBA2F977805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CAECD8AE-2A8F-3056-3B5C-279ADF3CC36E}"/>
              </a:ext>
            </a:extLst>
          </p:cNvPr>
          <p:cNvSpPr>
            <a:spLocks noGrp="1"/>
          </p:cNvSpPr>
          <p:nvPr>
            <p:ph idx="1"/>
          </p:nvPr>
        </p:nvSpPr>
        <p:spPr/>
        <p:txBody>
          <a:bodyPr>
            <a:normAutofit/>
          </a:bodyPr>
          <a:lstStyle/>
          <a:p>
            <a:r>
              <a:rPr lang="en-US" sz="2400" dirty="0"/>
              <a:t>In recent years, the pervasive use of smartphones has become an integral part of modern life, revolutionizing communication, information access, and entertainment. However, excessive smartphone usage has led to concerns about smartphone addiction, a behavioral issue that adversely affects mental health, social interactions, and productivity. Smartphone addiction is characterized by compulsive usage patterns, withdrawal symptoms when the device is inaccessible, and interference with daily life activities. The prediction of smartphone addiction using machine learning (ML) techniques provides a promising approach to identifying individuals at risk and enabling timely interventions.</a:t>
            </a:r>
          </a:p>
          <a:p>
            <a:r>
              <a:rPr lang="en-US" sz="2400" dirty="0"/>
              <a:t>Machine learning can analyze complex patterns in user data, such as usage frequency, duration, application categories, and contextual factors, to assess addiction levels. This project aims to design and implement a machine-learning-based system to predict smartphone addiction, utilizing datasets that capture behavioral and demographic information.</a:t>
            </a:r>
          </a:p>
          <a:p>
            <a:pPr marL="0" indent="0">
              <a:buNone/>
            </a:pPr>
            <a:endParaRPr lang="en-IN" dirty="0"/>
          </a:p>
        </p:txBody>
      </p:sp>
    </p:spTree>
    <p:extLst>
      <p:ext uri="{BB962C8B-B14F-4D97-AF65-F5344CB8AC3E}">
        <p14:creationId xmlns:p14="http://schemas.microsoft.com/office/powerpoint/2010/main" val="269568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FC30-B294-F310-D0BB-73D5CB9D5A19}"/>
              </a:ext>
            </a:extLst>
          </p:cNvPr>
          <p:cNvSpPr>
            <a:spLocks noGrp="1"/>
          </p:cNvSpPr>
          <p:nvPr>
            <p:ph type="title"/>
          </p:nvPr>
        </p:nvSpPr>
        <p:spPr/>
        <p:txBody>
          <a:bodyPr/>
          <a:lstStyle/>
          <a:p>
            <a:r>
              <a:rPr lang="en-IN" dirty="0"/>
              <a:t>Existing Method</a:t>
            </a:r>
          </a:p>
        </p:txBody>
      </p:sp>
      <p:sp>
        <p:nvSpPr>
          <p:cNvPr id="3" name="Content Placeholder 2">
            <a:extLst>
              <a:ext uri="{FF2B5EF4-FFF2-40B4-BE49-F238E27FC236}">
                <a16:creationId xmlns:a16="http://schemas.microsoft.com/office/drawing/2014/main" id="{C1AA05CB-7558-D458-AC9C-73D0C36A0A3A}"/>
              </a:ext>
            </a:extLst>
          </p:cNvPr>
          <p:cNvSpPr>
            <a:spLocks noGrp="1"/>
          </p:cNvSpPr>
          <p:nvPr>
            <p:ph idx="1"/>
          </p:nvPr>
        </p:nvSpPr>
        <p:spPr/>
        <p:txBody>
          <a:bodyPr>
            <a:normAutofit lnSpcReduction="10000"/>
          </a:bodyPr>
          <a:lstStyle/>
          <a:p>
            <a:r>
              <a:rPr lang="en-US" dirty="0"/>
              <a:t>In the existing system, implementation of machine learning algorithms is bit complex to build</a:t>
            </a:r>
          </a:p>
          <a:p>
            <a:r>
              <a:rPr lang="en-US" dirty="0"/>
              <a:t>Due to the lack of information about the data visualization. Mathematical calculations are used</a:t>
            </a:r>
          </a:p>
          <a:p>
            <a:r>
              <a:rPr lang="en-US" dirty="0"/>
              <a:t>In existing system for Logistic Regression model building this may takes the lot of time and</a:t>
            </a:r>
          </a:p>
          <a:p>
            <a:r>
              <a:rPr lang="en-US" dirty="0"/>
              <a:t>Complexity. To overcome all this, we use machine learning packages available in the</a:t>
            </a:r>
          </a:p>
          <a:p>
            <a:r>
              <a:rPr lang="en-US" dirty="0"/>
              <a:t>Scikit-learn library.</a:t>
            </a:r>
          </a:p>
          <a:p>
            <a:pPr marL="0" indent="0">
              <a:buNone/>
            </a:pPr>
            <a:r>
              <a:rPr lang="en-US" b="1" dirty="0"/>
              <a:t>Disadvantages:</a:t>
            </a:r>
            <a:endParaRPr lang="en-US" dirty="0"/>
          </a:p>
          <a:p>
            <a:pPr marL="0" indent="0">
              <a:lnSpc>
                <a:spcPct val="110000"/>
              </a:lnSpc>
              <a:buNone/>
            </a:pPr>
            <a:r>
              <a:rPr lang="en-US" dirty="0"/>
              <a:t>1. Requires more time</a:t>
            </a:r>
          </a:p>
          <a:p>
            <a:pPr marL="0" indent="0">
              <a:lnSpc>
                <a:spcPct val="110000"/>
              </a:lnSpc>
              <a:buNone/>
            </a:pPr>
            <a:r>
              <a:rPr lang="en-US" dirty="0"/>
              <a:t>2. Difficult to handle</a:t>
            </a:r>
            <a:endParaRPr lang="en-IN" dirty="0"/>
          </a:p>
        </p:txBody>
      </p:sp>
    </p:spTree>
    <p:extLst>
      <p:ext uri="{BB962C8B-B14F-4D97-AF65-F5344CB8AC3E}">
        <p14:creationId xmlns:p14="http://schemas.microsoft.com/office/powerpoint/2010/main" val="159581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US" dirty="0"/>
              <a:t>Proposed System</a:t>
            </a:r>
            <a:endParaRPr lang="en-IN" dirty="0"/>
          </a:p>
        </p:txBody>
      </p:sp>
      <p:sp>
        <p:nvSpPr>
          <p:cNvPr id="7" name="Content Placeholder 2">
            <a:extLst>
              <a:ext uri="{FF2B5EF4-FFF2-40B4-BE49-F238E27FC236}">
                <a16:creationId xmlns:a16="http://schemas.microsoft.com/office/drawing/2014/main" id="{2798DA22-7CB2-43B1-8B38-789CEC28484F}"/>
              </a:ext>
            </a:extLst>
          </p:cNvPr>
          <p:cNvSpPr>
            <a:spLocks noGrp="1"/>
          </p:cNvSpPr>
          <p:nvPr>
            <p:ph idx="1"/>
          </p:nvPr>
        </p:nvSpPr>
        <p:spPr>
          <a:xfrm>
            <a:off x="158621" y="1017037"/>
            <a:ext cx="11820020" cy="5608204"/>
          </a:xfrm>
        </p:spPr>
        <p:txBody>
          <a:bodyPr>
            <a:normAutofit fontScale="25000" lnSpcReduction="20000"/>
          </a:bodyPr>
          <a:lstStyle/>
          <a:p>
            <a:pPr algn="l">
              <a:lnSpc>
                <a:spcPct val="150000"/>
              </a:lnSpc>
            </a:pPr>
            <a:r>
              <a:rPr lang="en-IN" sz="9600" dirty="0"/>
              <a:t>The proposed system enhances the prediction of smartphone addiction by incorporating advanced ensemble techniques and decision tree-based models, including AdaBoost, </a:t>
            </a:r>
            <a:r>
              <a:rPr lang="en-IN" sz="9600" dirty="0" err="1"/>
              <a:t>XGBoost</a:t>
            </a:r>
            <a:r>
              <a:rPr lang="en-IN" sz="9600" dirty="0"/>
              <a:t>, and Decision Trees. These models are designed to improve accuracy by combining the strengths of multiple classifiers.</a:t>
            </a:r>
          </a:p>
          <a:p>
            <a:pPr lvl="0" algn="just">
              <a:lnSpc>
                <a:spcPct val="150000"/>
              </a:lnSpc>
            </a:pPr>
            <a:r>
              <a:rPr lang="en-IN" sz="9600" b="1" dirty="0"/>
              <a:t>AdaBoost</a:t>
            </a:r>
            <a:r>
              <a:rPr lang="en-IN" sz="9600" dirty="0"/>
              <a:t>: A boosting algorithm that combines weak learners to form a strong classifier, iteratively improving model performance.</a:t>
            </a:r>
          </a:p>
          <a:p>
            <a:pPr lvl="0" algn="l">
              <a:lnSpc>
                <a:spcPct val="150000"/>
              </a:lnSpc>
            </a:pPr>
            <a:r>
              <a:rPr lang="en-IN" sz="9600" b="1" dirty="0" err="1"/>
              <a:t>XGBoost</a:t>
            </a:r>
            <a:r>
              <a:rPr lang="en-IN" sz="9600" dirty="0"/>
              <a:t>: An optimized gradient boosting algorithm that is known for its speed and performance, especially in handling large datasets with high complexity.</a:t>
            </a:r>
          </a:p>
          <a:p>
            <a:pPr lvl="0" algn="l">
              <a:lnSpc>
                <a:spcPct val="150000"/>
              </a:lnSpc>
            </a:pPr>
            <a:r>
              <a:rPr lang="en-IN" sz="9600" b="1" dirty="0"/>
              <a:t>Decision Trees</a:t>
            </a:r>
            <a:r>
              <a:rPr lang="en-IN" sz="9600" dirty="0"/>
              <a:t>: A model that splits data into branches to make decisions based on feature values. This is particularly useful for interpreting the importance of different </a:t>
            </a:r>
            <a:r>
              <a:rPr lang="en-IN" sz="9600" dirty="0" err="1"/>
              <a:t>behavioral</a:t>
            </a:r>
            <a:r>
              <a:rPr lang="en-IN" sz="9600" dirty="0"/>
              <a:t> factors in addiction.</a:t>
            </a:r>
          </a:p>
          <a:p>
            <a:pPr marL="457200" indent="-457200">
              <a:buFont typeface="Wingdings" panose="05000000000000000000" pitchFamily="2" charset="2"/>
              <a:buChar char="Ø"/>
            </a:pPr>
            <a:endParaRPr lang="en-US" dirty="0"/>
          </a:p>
        </p:txBody>
      </p:sp>
    </p:spTree>
    <p:extLst>
      <p:ext uri="{BB962C8B-B14F-4D97-AF65-F5344CB8AC3E}">
        <p14:creationId xmlns:p14="http://schemas.microsoft.com/office/powerpoint/2010/main" val="34650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18D9C-5B33-D5B3-28F5-684C3D8CD2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9A3AF-DB24-EE3C-8EC9-EA95016116B4}"/>
              </a:ext>
            </a:extLst>
          </p:cNvPr>
          <p:cNvSpPr>
            <a:spLocks noGrp="1"/>
          </p:cNvSpPr>
          <p:nvPr>
            <p:ph type="title"/>
          </p:nvPr>
        </p:nvSpPr>
        <p:spPr/>
        <p:txBody>
          <a:bodyPr/>
          <a:lstStyle/>
          <a:p>
            <a:r>
              <a:rPr lang="en-US" dirty="0"/>
              <a:t>Proposed System</a:t>
            </a:r>
            <a:endParaRPr lang="en-IN" dirty="0"/>
          </a:p>
        </p:txBody>
      </p:sp>
      <p:sp>
        <p:nvSpPr>
          <p:cNvPr id="7" name="Content Placeholder 2">
            <a:extLst>
              <a:ext uri="{FF2B5EF4-FFF2-40B4-BE49-F238E27FC236}">
                <a16:creationId xmlns:a16="http://schemas.microsoft.com/office/drawing/2014/main" id="{3CC24419-0C88-94E2-B47F-D4E41002434A}"/>
              </a:ext>
            </a:extLst>
          </p:cNvPr>
          <p:cNvSpPr>
            <a:spLocks noGrp="1"/>
          </p:cNvSpPr>
          <p:nvPr>
            <p:ph idx="1"/>
          </p:nvPr>
        </p:nvSpPr>
        <p:spPr>
          <a:xfrm>
            <a:off x="199505" y="1097279"/>
            <a:ext cx="11779135" cy="5394960"/>
          </a:xfrm>
        </p:spPr>
        <p:txBody>
          <a:bodyPr>
            <a:normAutofit/>
          </a:bodyPr>
          <a:lstStyle/>
          <a:p>
            <a:pPr algn="l">
              <a:lnSpc>
                <a:spcPct val="100000"/>
              </a:lnSpc>
              <a:spcBef>
                <a:spcPts val="0"/>
              </a:spcBef>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Naïve Bayes</a:t>
            </a:r>
            <a:r>
              <a:rPr lang="en-IN" sz="2400" b="1" dirty="0">
                <a:ea typeface="Times New Roman" panose="02020603050405020304" pitchFamily="18" charset="0"/>
              </a:rPr>
              <a:t>: </a:t>
            </a:r>
            <a:r>
              <a:rPr lang="en-IN" sz="2400" dirty="0">
                <a:ea typeface="Times New Roman" panose="02020603050405020304" pitchFamily="18" charset="0"/>
              </a:rPr>
              <a:t>It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is a classification algorithm based on Bayes’ Theorem, which operates under the assumption that the features are conditionally independent, given the class. It is highly effective for classification tasks, particularly when working with large datasets.</a:t>
            </a:r>
          </a:p>
          <a:p>
            <a:pPr marL="0" indent="0" algn="l" eaLnBrk="0" fontAlgn="base" hangingPunct="0">
              <a:lnSpc>
                <a:spcPct val="100000"/>
              </a:lnSpc>
              <a:spcBef>
                <a:spcPts val="100"/>
              </a:spcBef>
              <a:spcAft>
                <a:spcPts val="100"/>
              </a:spcAft>
              <a:buNone/>
            </a:pPr>
            <a:endParaRPr lang="en-US" altLang="en-US" sz="2400" dirty="0"/>
          </a:p>
          <a:p>
            <a:pPr algn="l" eaLnBrk="0" fontAlgn="base" hangingPunct="0">
              <a:lnSpc>
                <a:spcPct val="100000"/>
              </a:lnSpc>
              <a:spcBef>
                <a:spcPts val="100"/>
              </a:spcBef>
              <a:spcAft>
                <a:spcPts val="100"/>
              </a:spcAft>
            </a:pPr>
            <a:r>
              <a:rPr lang="en-IN" sz="2400" dirty="0"/>
              <a:t>The proposed system aims to improve the prediction of smartphone addiction by leveraging these advanced models' ability to handle complex relationships and imbalanced datasets. By employing ensemble methods, the system also aims to enhance generalization and reduce the variance that can occur in traditional models.</a:t>
            </a:r>
          </a:p>
          <a:p>
            <a:pPr marL="0" indent="0">
              <a:buNone/>
            </a:pPr>
            <a:endParaRPr lang="en-US" dirty="0"/>
          </a:p>
        </p:txBody>
      </p:sp>
    </p:spTree>
    <p:extLst>
      <p:ext uri="{BB962C8B-B14F-4D97-AF65-F5344CB8AC3E}">
        <p14:creationId xmlns:p14="http://schemas.microsoft.com/office/powerpoint/2010/main" val="1147204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9D84-243C-5E71-5635-430881DC43EF}"/>
              </a:ext>
            </a:extLst>
          </p:cNvPr>
          <p:cNvSpPr>
            <a:spLocks noGrp="1"/>
          </p:cNvSpPr>
          <p:nvPr>
            <p:ph type="title"/>
          </p:nvPr>
        </p:nvSpPr>
        <p:spPr/>
        <p:txBody>
          <a:bodyPr/>
          <a:lstStyle/>
          <a:p>
            <a:r>
              <a:rPr lang="en-IN" dirty="0"/>
              <a:t>Planning</a:t>
            </a:r>
          </a:p>
        </p:txBody>
      </p:sp>
      <p:sp>
        <p:nvSpPr>
          <p:cNvPr id="3" name="Content Placeholder 2">
            <a:extLst>
              <a:ext uri="{FF2B5EF4-FFF2-40B4-BE49-F238E27FC236}">
                <a16:creationId xmlns:a16="http://schemas.microsoft.com/office/drawing/2014/main" id="{DF94E697-8CDD-08AA-B969-ED66642718EC}"/>
              </a:ext>
            </a:extLst>
          </p:cNvPr>
          <p:cNvSpPr>
            <a:spLocks noGrp="1"/>
          </p:cNvSpPr>
          <p:nvPr>
            <p:ph idx="1"/>
          </p:nvPr>
        </p:nvSpPr>
        <p:spPr/>
        <p:txBody>
          <a:bodyPr>
            <a:normAutofit fontScale="85000" lnSpcReduction="20000"/>
          </a:bodyPr>
          <a:lstStyle/>
          <a:p>
            <a:r>
              <a:rPr lang="en-IN" b="1" dirty="0"/>
              <a:t>Timeline</a:t>
            </a:r>
          </a:p>
          <a:p>
            <a:pPr>
              <a:buFont typeface="Arial" panose="020B0604020202020204" pitchFamily="34" charset="0"/>
              <a:buChar char="•"/>
            </a:pPr>
            <a:r>
              <a:rPr lang="en-IN" dirty="0"/>
              <a:t>Phase 1: Planning</a:t>
            </a:r>
          </a:p>
          <a:p>
            <a:pPr>
              <a:buFont typeface="Arial" panose="020B0604020202020204" pitchFamily="34" charset="0"/>
              <a:buChar char="•"/>
            </a:pPr>
            <a:r>
              <a:rPr lang="en-IN" dirty="0"/>
              <a:t>Phase 2: Data Preparation</a:t>
            </a:r>
          </a:p>
          <a:p>
            <a:pPr>
              <a:buFont typeface="Arial" panose="020B0604020202020204" pitchFamily="34" charset="0"/>
              <a:buChar char="•"/>
            </a:pPr>
            <a:r>
              <a:rPr lang="en-IN" dirty="0"/>
              <a:t>Phase 3: Model Development</a:t>
            </a:r>
          </a:p>
          <a:p>
            <a:pPr>
              <a:buFont typeface="Arial" panose="020B0604020202020204" pitchFamily="34" charset="0"/>
              <a:buChar char="•"/>
            </a:pPr>
            <a:r>
              <a:rPr lang="en-IN" dirty="0"/>
              <a:t>Phase 4: Model Evaluation</a:t>
            </a:r>
          </a:p>
          <a:p>
            <a:pPr>
              <a:buFont typeface="Arial" panose="020B0604020202020204" pitchFamily="34" charset="0"/>
              <a:buChar char="•"/>
            </a:pPr>
            <a:r>
              <a:rPr lang="en-IN" dirty="0"/>
              <a:t>Phase 5: Deployment</a:t>
            </a:r>
          </a:p>
          <a:p>
            <a:pPr>
              <a:buFont typeface="Arial" panose="020B0604020202020204" pitchFamily="34" charset="0"/>
              <a:buChar char="•"/>
            </a:pPr>
            <a:r>
              <a:rPr lang="en-US" dirty="0"/>
              <a:t>Phase 6: Testing </a:t>
            </a:r>
          </a:p>
          <a:p>
            <a:r>
              <a:rPr lang="en-IN" b="1" dirty="0"/>
              <a:t>Resource Requirements</a:t>
            </a:r>
          </a:p>
          <a:p>
            <a:pPr>
              <a:buFont typeface="Arial" panose="020B0604020202020204" pitchFamily="34" charset="0"/>
              <a:buChar char="•"/>
            </a:pPr>
            <a:r>
              <a:rPr lang="en-IN" dirty="0"/>
              <a:t>Tools</a:t>
            </a:r>
          </a:p>
          <a:p>
            <a:pPr>
              <a:buFont typeface="Arial" panose="020B0604020202020204" pitchFamily="34" charset="0"/>
              <a:buChar char="•"/>
            </a:pPr>
            <a:r>
              <a:rPr lang="en-IN" dirty="0"/>
              <a:t>Hardware</a:t>
            </a:r>
          </a:p>
          <a:p>
            <a:pPr>
              <a:buFont typeface="Arial" panose="020B0604020202020204" pitchFamily="34" charset="0"/>
              <a:buChar char="•"/>
            </a:pPr>
            <a:r>
              <a:rPr lang="en-IN" dirty="0"/>
              <a:t>Datasets</a:t>
            </a:r>
          </a:p>
          <a:p>
            <a:r>
              <a:rPr lang="en-IN" b="1" dirty="0"/>
              <a:t>Risk Management</a:t>
            </a:r>
          </a:p>
          <a:p>
            <a:pPr>
              <a:buFont typeface="Arial" panose="020B0604020202020204" pitchFamily="34" charset="0"/>
              <a:buChar char="•"/>
            </a:pPr>
            <a:r>
              <a:rPr lang="en-IN" dirty="0"/>
              <a:t>Data Issues</a:t>
            </a:r>
          </a:p>
          <a:p>
            <a:pPr>
              <a:buFont typeface="Arial" panose="020B0604020202020204" pitchFamily="34" charset="0"/>
              <a:buChar char="•"/>
            </a:pPr>
            <a:r>
              <a:rPr lang="en-IN" dirty="0"/>
              <a:t>Deployment Challenge</a:t>
            </a:r>
          </a:p>
          <a:p>
            <a:endParaRPr lang="en-IN" dirty="0"/>
          </a:p>
        </p:txBody>
      </p:sp>
    </p:spTree>
    <p:extLst>
      <p:ext uri="{BB962C8B-B14F-4D97-AF65-F5344CB8AC3E}">
        <p14:creationId xmlns:p14="http://schemas.microsoft.com/office/powerpoint/2010/main" val="2628188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E301-7A24-EF6D-893D-6A3480381B28}"/>
              </a:ext>
            </a:extLst>
          </p:cNvPr>
          <p:cNvSpPr>
            <a:spLocks noGrp="1"/>
          </p:cNvSpPr>
          <p:nvPr>
            <p:ph type="title"/>
          </p:nvPr>
        </p:nvSpPr>
        <p:spPr/>
        <p:txBody>
          <a:bodyPr/>
          <a:lstStyle/>
          <a:p>
            <a:r>
              <a:rPr lang="en-IN" dirty="0"/>
              <a:t>Data Description</a:t>
            </a:r>
          </a:p>
        </p:txBody>
      </p:sp>
      <p:sp>
        <p:nvSpPr>
          <p:cNvPr id="3" name="Content Placeholder 2">
            <a:extLst>
              <a:ext uri="{FF2B5EF4-FFF2-40B4-BE49-F238E27FC236}">
                <a16:creationId xmlns:a16="http://schemas.microsoft.com/office/drawing/2014/main" id="{D6904F00-ACBB-B53A-70B1-906C617D93DE}"/>
              </a:ext>
            </a:extLst>
          </p:cNvPr>
          <p:cNvSpPr>
            <a:spLocks noGrp="1"/>
          </p:cNvSpPr>
          <p:nvPr>
            <p:ph idx="1"/>
          </p:nvPr>
        </p:nvSpPr>
        <p:spPr/>
        <p:txBody>
          <a:bodyPr>
            <a:noAutofit/>
          </a:bodyPr>
          <a:lstStyle/>
          <a:p>
            <a:pPr>
              <a:lnSpc>
                <a:spcPct val="100000"/>
              </a:lnSpc>
            </a:pPr>
            <a:r>
              <a:rPr lang="en-US" sz="2400" dirty="0"/>
              <a:t>The dataset used in this study consists of responses from individuals, focusing on their smartphone usage habits and related behaviors. It contains features, most of which are categorical, representing different aspects of phone usage that could contribute to smartphone addiction. Key variables include:</a:t>
            </a:r>
          </a:p>
          <a:p>
            <a:pPr>
              <a:lnSpc>
                <a:spcPct val="100000"/>
              </a:lnSpc>
            </a:pPr>
            <a:r>
              <a:rPr lang="en-US" sz="2400" b="1" dirty="0"/>
              <a:t>Dependency Indicators</a:t>
            </a:r>
            <a:r>
              <a:rPr lang="en-US" sz="2400" dirty="0"/>
              <a:t>: Questions like “Do you worry about losing your phone?” and “Do you have a panic attack if you leave your phone elsewhere?” reflect anxiety and dependency on mobile devices.</a:t>
            </a:r>
          </a:p>
          <a:p>
            <a:pPr>
              <a:lnSpc>
                <a:spcPct val="100000"/>
              </a:lnSpc>
            </a:pPr>
            <a:r>
              <a:rPr lang="en-US" sz="2400" b="1" dirty="0"/>
              <a:t>Addiction Label</a:t>
            </a:r>
            <a:r>
              <a:rPr lang="en-US" sz="2400" dirty="0"/>
              <a:t>: A binary outcome where participants are labelled as either "Addicted" or "Not Addicted," based on their responses.</a:t>
            </a:r>
          </a:p>
          <a:p>
            <a:pPr>
              <a:lnSpc>
                <a:spcPct val="100000"/>
              </a:lnSpc>
            </a:pPr>
            <a:r>
              <a:rPr lang="en-US" sz="2400" b="1" dirty="0"/>
              <a:t>Phone Usage </a:t>
            </a:r>
            <a:r>
              <a:rPr lang="en-US" sz="2400" b="1" dirty="0" err="1"/>
              <a:t>Behaviours</a:t>
            </a:r>
            <a:r>
              <a:rPr lang="en-US" sz="2400" dirty="0"/>
              <a:t>: These are questions related to specific actions like taking phones to the bathroom, using phones in social settings, or checking phones before sleeping.</a:t>
            </a:r>
            <a:endParaRPr lang="en-IN" sz="2400" dirty="0"/>
          </a:p>
          <a:p>
            <a:pPr marL="0" indent="0">
              <a:lnSpc>
                <a:spcPct val="100000"/>
              </a:lnSpc>
              <a:buNone/>
            </a:pPr>
            <a:endParaRPr lang="en-US" sz="2400" dirty="0"/>
          </a:p>
        </p:txBody>
      </p:sp>
    </p:spTree>
    <p:extLst>
      <p:ext uri="{BB962C8B-B14F-4D97-AF65-F5344CB8AC3E}">
        <p14:creationId xmlns:p14="http://schemas.microsoft.com/office/powerpoint/2010/main" val="264072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141B-85DC-74D3-F7A3-4B80DAAED3FA}"/>
              </a:ext>
            </a:extLst>
          </p:cNvPr>
          <p:cNvSpPr>
            <a:spLocks noGrp="1"/>
          </p:cNvSpPr>
          <p:nvPr>
            <p:ph type="title"/>
          </p:nvPr>
        </p:nvSpPr>
        <p:spPr/>
        <p:txBody>
          <a:bodyPr/>
          <a:lstStyle/>
          <a:p>
            <a:r>
              <a:rPr lang="en-IN" dirty="0"/>
              <a:t>Cond..,</a:t>
            </a:r>
          </a:p>
        </p:txBody>
      </p:sp>
      <p:sp>
        <p:nvSpPr>
          <p:cNvPr id="3" name="Content Placeholder 2">
            <a:extLst>
              <a:ext uri="{FF2B5EF4-FFF2-40B4-BE49-F238E27FC236}">
                <a16:creationId xmlns:a16="http://schemas.microsoft.com/office/drawing/2014/main" id="{374DD7EB-AF74-CA0C-8F54-A362F15D151A}"/>
              </a:ext>
            </a:extLst>
          </p:cNvPr>
          <p:cNvSpPr>
            <a:spLocks noGrp="1"/>
          </p:cNvSpPr>
          <p:nvPr>
            <p:ph idx="1"/>
          </p:nvPr>
        </p:nvSpPr>
        <p:spPr>
          <a:xfrm>
            <a:off x="206430" y="943640"/>
            <a:ext cx="11779135" cy="5394960"/>
          </a:xfrm>
        </p:spPr>
        <p:txBody>
          <a:bodyPr/>
          <a:lstStyle/>
          <a:p>
            <a:r>
              <a:rPr lang="en-US" sz="2400" b="1" dirty="0"/>
              <a:t>Gender</a:t>
            </a:r>
            <a:r>
              <a:rPr lang="en-US" sz="2400" dirty="0"/>
              <a:t>: Demographic information about the participants.</a:t>
            </a:r>
          </a:p>
          <a:p>
            <a:r>
              <a:rPr lang="en-US" sz="2400" dirty="0"/>
              <a:t>The dataset, though containing some missing values, provides a comprehensive overview of behaviors indicative of smartphone addiction. Cleaning and pre-processing steps such as handling missing data and encoding categorical variables are necessary for preparing the dataset for machine learning models.</a:t>
            </a:r>
            <a:endParaRPr lang="en-IN" sz="2400" dirty="0"/>
          </a:p>
          <a:p>
            <a:r>
              <a:rPr lang="en-IN" sz="2400" b="1" dirty="0"/>
              <a:t>EDA Explanation</a:t>
            </a:r>
            <a:r>
              <a:rPr lang="en-IN" dirty="0"/>
              <a:t>:</a:t>
            </a:r>
          </a:p>
          <a:p>
            <a:pPr marL="0" indent="0">
              <a:buNone/>
            </a:pPr>
            <a:endParaRPr lang="en-IN" dirty="0"/>
          </a:p>
        </p:txBody>
      </p:sp>
      <p:pic>
        <p:nvPicPr>
          <p:cNvPr id="4" name="Picture 3">
            <a:extLst>
              <a:ext uri="{FF2B5EF4-FFF2-40B4-BE49-F238E27FC236}">
                <a16:creationId xmlns:a16="http://schemas.microsoft.com/office/drawing/2014/main" id="{EBDEB18C-B144-9910-4234-BA1EE5DDE032}"/>
              </a:ext>
            </a:extLst>
          </p:cNvPr>
          <p:cNvPicPr>
            <a:picLocks noChangeAspect="1"/>
          </p:cNvPicPr>
          <p:nvPr/>
        </p:nvPicPr>
        <p:blipFill>
          <a:blip r:embed="rId2"/>
          <a:stretch>
            <a:fillRect/>
          </a:stretch>
        </p:blipFill>
        <p:spPr>
          <a:xfrm>
            <a:off x="746449" y="3643307"/>
            <a:ext cx="5114324" cy="2198545"/>
          </a:xfrm>
          <a:prstGeom prst="rect">
            <a:avLst/>
          </a:prstGeom>
        </p:spPr>
      </p:pic>
      <p:pic>
        <p:nvPicPr>
          <p:cNvPr id="5" name="Picture 4">
            <a:extLst>
              <a:ext uri="{FF2B5EF4-FFF2-40B4-BE49-F238E27FC236}">
                <a16:creationId xmlns:a16="http://schemas.microsoft.com/office/drawing/2014/main" id="{285C4D78-2FEA-B836-5334-871D9CB129F2}"/>
              </a:ext>
            </a:extLst>
          </p:cNvPr>
          <p:cNvPicPr>
            <a:picLocks noChangeAspect="1"/>
          </p:cNvPicPr>
          <p:nvPr/>
        </p:nvPicPr>
        <p:blipFill>
          <a:blip r:embed="rId3"/>
          <a:stretch>
            <a:fillRect/>
          </a:stretch>
        </p:blipFill>
        <p:spPr>
          <a:xfrm>
            <a:off x="6331228" y="3407442"/>
            <a:ext cx="4893499" cy="2434410"/>
          </a:xfrm>
          <a:prstGeom prst="rect">
            <a:avLst/>
          </a:prstGeom>
        </p:spPr>
      </p:pic>
      <p:sp>
        <p:nvSpPr>
          <p:cNvPr id="7" name="TextBox 6">
            <a:extLst>
              <a:ext uri="{FF2B5EF4-FFF2-40B4-BE49-F238E27FC236}">
                <a16:creationId xmlns:a16="http://schemas.microsoft.com/office/drawing/2014/main" id="{245457DC-6DC3-D9AC-B17F-549944D1A44D}"/>
              </a:ext>
            </a:extLst>
          </p:cNvPr>
          <p:cNvSpPr txBox="1"/>
          <p:nvPr/>
        </p:nvSpPr>
        <p:spPr>
          <a:xfrm>
            <a:off x="449180" y="5905560"/>
            <a:ext cx="5988942" cy="369332"/>
          </a:xfrm>
          <a:prstGeom prst="rect">
            <a:avLst/>
          </a:prstGeom>
          <a:noFill/>
        </p:spPr>
        <p:txBody>
          <a:bodyPr wrap="square">
            <a:spAutoFit/>
          </a:bodyPr>
          <a:lstStyle/>
          <a:p>
            <a:r>
              <a:rPr lang="en-IN" b="1" kern="0" dirty="0">
                <a:latin typeface="Times New Roman" panose="02020603050405020304" pitchFamily="18" charset="0"/>
                <a:ea typeface="Times New Roman" panose="02020603050405020304" pitchFamily="18" charset="0"/>
              </a:rPr>
              <a:t>Gender Distribution</a:t>
            </a:r>
            <a:r>
              <a:rPr lang="en-IN" kern="0" dirty="0">
                <a:latin typeface="Times New Roman" panose="02020603050405020304" pitchFamily="18" charset="0"/>
                <a:ea typeface="Times New Roman" panose="02020603050405020304" pitchFamily="18" charset="0"/>
              </a:rPr>
              <a:t> </a:t>
            </a:r>
            <a:endParaRPr lang="en-IN" dirty="0"/>
          </a:p>
        </p:txBody>
      </p:sp>
      <p:sp>
        <p:nvSpPr>
          <p:cNvPr id="9" name="TextBox 8">
            <a:extLst>
              <a:ext uri="{FF2B5EF4-FFF2-40B4-BE49-F238E27FC236}">
                <a16:creationId xmlns:a16="http://schemas.microsoft.com/office/drawing/2014/main" id="{8FAF8431-D04B-2840-56D9-AAC2CF9AF338}"/>
              </a:ext>
            </a:extLst>
          </p:cNvPr>
          <p:cNvSpPr txBox="1"/>
          <p:nvPr/>
        </p:nvSpPr>
        <p:spPr>
          <a:xfrm>
            <a:off x="7074568" y="5920415"/>
            <a:ext cx="3207767" cy="369332"/>
          </a:xfrm>
          <a:prstGeom prst="rect">
            <a:avLst/>
          </a:prstGeom>
          <a:noFill/>
        </p:spPr>
        <p:txBody>
          <a:bodyPr wrap="square">
            <a:spAutoFit/>
          </a:bodyPr>
          <a:lstStyle/>
          <a:p>
            <a:r>
              <a:rPr lang="en-US" b="1" kern="0" dirty="0">
                <a:solidFill>
                  <a:srgbClr val="000000"/>
                </a:solidFill>
                <a:latin typeface="Times New Roman" panose="02020603050405020304" pitchFamily="18" charset="0"/>
                <a:ea typeface="Times New Roman" panose="02020603050405020304" pitchFamily="18" charset="0"/>
              </a:rPr>
              <a:t>Phone usage pattern by gender</a:t>
            </a:r>
            <a:endParaRPr lang="en-IN" dirty="0"/>
          </a:p>
        </p:txBody>
      </p:sp>
    </p:spTree>
    <p:extLst>
      <p:ext uri="{BB962C8B-B14F-4D97-AF65-F5344CB8AC3E}">
        <p14:creationId xmlns:p14="http://schemas.microsoft.com/office/powerpoint/2010/main" val="326703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642C-FF6B-E33D-5F8D-BAECA8290524}"/>
              </a:ext>
            </a:extLst>
          </p:cNvPr>
          <p:cNvSpPr>
            <a:spLocks noGrp="1"/>
          </p:cNvSpPr>
          <p:nvPr>
            <p:ph type="title"/>
          </p:nvPr>
        </p:nvSpPr>
        <p:spPr/>
        <p:txBody>
          <a:bodyPr/>
          <a:lstStyle/>
          <a:p>
            <a:r>
              <a:rPr lang="en-IN" dirty="0"/>
              <a:t>Cond..,</a:t>
            </a:r>
          </a:p>
        </p:txBody>
      </p:sp>
      <p:pic>
        <p:nvPicPr>
          <p:cNvPr id="4" name="Content Placeholder 3">
            <a:extLst>
              <a:ext uri="{FF2B5EF4-FFF2-40B4-BE49-F238E27FC236}">
                <a16:creationId xmlns:a16="http://schemas.microsoft.com/office/drawing/2014/main" id="{8AC0A631-0D1D-A1C9-0990-87C8033D26E8}"/>
              </a:ext>
            </a:extLst>
          </p:cNvPr>
          <p:cNvPicPr>
            <a:picLocks noGrp="1" noChangeAspect="1"/>
          </p:cNvPicPr>
          <p:nvPr>
            <p:ph idx="1"/>
          </p:nvPr>
        </p:nvPicPr>
        <p:blipFill>
          <a:blip r:embed="rId2"/>
          <a:stretch>
            <a:fillRect/>
          </a:stretch>
        </p:blipFill>
        <p:spPr>
          <a:xfrm>
            <a:off x="320842" y="1155033"/>
            <a:ext cx="5919537" cy="4251156"/>
          </a:xfrm>
          <a:prstGeom prst="rect">
            <a:avLst/>
          </a:prstGeom>
        </p:spPr>
      </p:pic>
      <p:pic>
        <p:nvPicPr>
          <p:cNvPr id="5" name="Picture 4">
            <a:extLst>
              <a:ext uri="{FF2B5EF4-FFF2-40B4-BE49-F238E27FC236}">
                <a16:creationId xmlns:a16="http://schemas.microsoft.com/office/drawing/2014/main" id="{6B33E120-FF6B-9D64-1F5F-4920F61AA79A}"/>
              </a:ext>
            </a:extLst>
          </p:cNvPr>
          <p:cNvPicPr>
            <a:picLocks noChangeAspect="1"/>
          </p:cNvPicPr>
          <p:nvPr/>
        </p:nvPicPr>
        <p:blipFill>
          <a:blip r:embed="rId3"/>
          <a:stretch>
            <a:fillRect/>
          </a:stretch>
        </p:blipFill>
        <p:spPr>
          <a:xfrm>
            <a:off x="6497054" y="1490304"/>
            <a:ext cx="5085346" cy="3915885"/>
          </a:xfrm>
          <a:prstGeom prst="rect">
            <a:avLst/>
          </a:prstGeom>
        </p:spPr>
      </p:pic>
      <p:sp>
        <p:nvSpPr>
          <p:cNvPr id="7" name="Rectangle 6">
            <a:extLst>
              <a:ext uri="{FF2B5EF4-FFF2-40B4-BE49-F238E27FC236}">
                <a16:creationId xmlns:a16="http://schemas.microsoft.com/office/drawing/2014/main" id="{9D264AE7-F09B-E784-D328-6C3AF9CBE5FB}"/>
              </a:ext>
            </a:extLst>
          </p:cNvPr>
          <p:cNvSpPr/>
          <p:nvPr/>
        </p:nvSpPr>
        <p:spPr>
          <a:xfrm>
            <a:off x="1315453" y="5460325"/>
            <a:ext cx="4347410"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Worry about Losing Phone by Gender</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63AB7BE-F6CF-4192-C86A-87C1D76BE867}"/>
              </a:ext>
            </a:extLst>
          </p:cNvPr>
          <p:cNvSpPr txBox="1"/>
          <p:nvPr/>
        </p:nvSpPr>
        <p:spPr>
          <a:xfrm>
            <a:off x="6384758" y="5367696"/>
            <a:ext cx="4892842" cy="369332"/>
          </a:xfrm>
          <a:prstGeom prst="rect">
            <a:avLst/>
          </a:prstGeom>
          <a:noFill/>
        </p:spPr>
        <p:txBody>
          <a:bodyPr wrap="square">
            <a:spAutoFit/>
          </a:bodyPr>
          <a:lstStyle/>
          <a:p>
            <a:pPr>
              <a:spcBef>
                <a:spcPts val="400"/>
              </a:spcBef>
              <a:spcAft>
                <a:spcPts val="0"/>
              </a:spcAft>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Distribution of Phone Use in Social Gatherings</a:t>
            </a:r>
            <a:endParaRPr lang="en-IN" sz="2000" b="1" dirty="0">
              <a:solidFill>
                <a:srgbClr val="404040"/>
              </a:solidFill>
              <a:effectLst/>
              <a:latin typeface="Trebuchet MS" panose="020B0603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4488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9CA4-855B-F5C2-A838-7C71D5FD4274}"/>
              </a:ext>
            </a:extLst>
          </p:cNvPr>
          <p:cNvSpPr>
            <a:spLocks noGrp="1"/>
          </p:cNvSpPr>
          <p:nvPr>
            <p:ph type="title"/>
          </p:nvPr>
        </p:nvSpPr>
        <p:spPr/>
        <p:txBody>
          <a:bodyPr/>
          <a:lstStyle/>
          <a:p>
            <a:r>
              <a:rPr lang="en-IN" dirty="0" err="1"/>
              <a:t>Requriments</a:t>
            </a:r>
            <a:endParaRPr lang="en-IN" dirty="0"/>
          </a:p>
        </p:txBody>
      </p:sp>
      <p:sp>
        <p:nvSpPr>
          <p:cNvPr id="3" name="Content Placeholder 2">
            <a:extLst>
              <a:ext uri="{FF2B5EF4-FFF2-40B4-BE49-F238E27FC236}">
                <a16:creationId xmlns:a16="http://schemas.microsoft.com/office/drawing/2014/main" id="{1F2C4250-992A-FF51-FA99-4DD53AB157F8}"/>
              </a:ext>
            </a:extLst>
          </p:cNvPr>
          <p:cNvSpPr>
            <a:spLocks noGrp="1"/>
          </p:cNvSpPr>
          <p:nvPr>
            <p:ph idx="1"/>
          </p:nvPr>
        </p:nvSpPr>
        <p:spPr/>
        <p:txBody>
          <a:bodyPr>
            <a:normAutofit/>
          </a:bodyPr>
          <a:lstStyle/>
          <a:p>
            <a:pPr marL="0" indent="0" algn="l">
              <a:lnSpc>
                <a:spcPct val="150000"/>
              </a:lnSpc>
              <a:buNone/>
              <a:tabLst>
                <a:tab pos="457189" algn="l"/>
              </a:tabLst>
            </a:pPr>
            <a:r>
              <a:rPr lang="en-IN"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S/W CONFIGURATION:</a:t>
            </a:r>
            <a:endParaRPr lang="en-US" dirty="0">
              <a:solidFill>
                <a:srgbClr val="000000"/>
              </a:solidFill>
              <a:latin typeface="Times New Roman" panose="02020603050405020304" pitchFamily="18" charset="0"/>
              <a:ea typeface="Times New Roman" panose="02020603050405020304" pitchFamily="18" charset="0"/>
            </a:endParaRPr>
          </a:p>
          <a:p>
            <a:pPr>
              <a:lnSpc>
                <a:spcPct val="150000"/>
              </a:lnSpc>
              <a:tabLst>
                <a:tab pos="457189" algn="l"/>
              </a:tabLst>
            </a:pPr>
            <a:r>
              <a:rPr lang="en-US" dirty="0">
                <a:solidFill>
                  <a:srgbClr val="000000"/>
                </a:solidFill>
                <a:latin typeface="Times New Roman" panose="02020603050405020304" pitchFamily="18" charset="0"/>
                <a:ea typeface="Times New Roman" panose="02020603050405020304" pitchFamily="18" charset="0"/>
              </a:rPr>
              <a:t>Operating System		:  Windows 7/8/10</a:t>
            </a:r>
            <a:endParaRPr lang="en-IN" dirty="0">
              <a:ea typeface="Times New Roman" panose="02020603050405020304" pitchFamily="18" charset="0"/>
            </a:endParaRPr>
          </a:p>
          <a:p>
            <a:pPr>
              <a:lnSpc>
                <a:spcPct val="150000"/>
              </a:lnSpc>
              <a:tabLst>
                <a:tab pos="457189" algn="l"/>
              </a:tabLst>
            </a:pPr>
            <a:r>
              <a:rPr lang="en-US" dirty="0">
                <a:solidFill>
                  <a:srgbClr val="000000"/>
                </a:solidFill>
                <a:latin typeface="Times New Roman" panose="02020603050405020304" pitchFamily="18" charset="0"/>
                <a:ea typeface="Times New Roman" panose="02020603050405020304" pitchFamily="18" charset="0"/>
              </a:rPr>
              <a:t>Server side Script		:  HTML, CSS</a:t>
            </a:r>
            <a:endParaRPr lang="en-IN" dirty="0">
              <a:ea typeface="Times New Roman" panose="02020603050405020304" pitchFamily="18" charset="0"/>
            </a:endParaRPr>
          </a:p>
          <a:p>
            <a:pPr>
              <a:lnSpc>
                <a:spcPct val="150000"/>
              </a:lnSpc>
              <a:tabLst>
                <a:tab pos="457189" algn="l"/>
              </a:tabLst>
            </a:pPr>
            <a:r>
              <a:rPr lang="en-US" dirty="0">
                <a:solidFill>
                  <a:srgbClr val="000000"/>
                </a:solidFill>
                <a:latin typeface="Times New Roman" panose="02020603050405020304" pitchFamily="18" charset="0"/>
                <a:ea typeface="Times New Roman" panose="02020603050405020304" pitchFamily="18" charset="0"/>
              </a:rPr>
              <a:t>Programming Language	:  Python</a:t>
            </a:r>
            <a:endParaRPr lang="en-IN" dirty="0">
              <a:ea typeface="Times New Roman" panose="02020603050405020304" pitchFamily="18" charset="0"/>
            </a:endParaRPr>
          </a:p>
          <a:p>
            <a:pPr>
              <a:lnSpc>
                <a:spcPct val="150000"/>
              </a:lnSpc>
              <a:tabLst>
                <a:tab pos="457189" algn="l"/>
              </a:tabLst>
            </a:pPr>
            <a:r>
              <a:rPr lang="en-US" dirty="0">
                <a:solidFill>
                  <a:srgbClr val="000000"/>
                </a:solidFill>
                <a:latin typeface="Times New Roman" panose="02020603050405020304" pitchFamily="18" charset="0"/>
                <a:ea typeface="Times New Roman" panose="02020603050405020304" pitchFamily="18" charset="0"/>
              </a:rPr>
              <a:t>Libraries			         </a:t>
            </a:r>
            <a:r>
              <a:rPr lang="en-US" dirty="0">
                <a:solidFill>
                  <a:srgbClr val="000000"/>
                </a:solidFill>
                <a:ea typeface="Times New Roman" panose="02020603050405020304" pitchFamily="18" charset="0"/>
              </a:rPr>
              <a:t>:</a:t>
            </a:r>
            <a:r>
              <a:rPr lang="en-US" dirty="0">
                <a:solidFill>
                  <a:srgbClr val="000000"/>
                </a:solidFill>
                <a:latin typeface="Times New Roman" panose="02020603050405020304" pitchFamily="18" charset="0"/>
                <a:ea typeface="Times New Roman" panose="02020603050405020304" pitchFamily="18" charset="0"/>
              </a:rPr>
              <a:t>Pandas, MySQL. Connector, Tensor flow</a:t>
            </a:r>
            <a:endParaRPr lang="en-IN" dirty="0">
              <a:ea typeface="Times New Roman" panose="02020603050405020304" pitchFamily="18" charset="0"/>
            </a:endParaRPr>
          </a:p>
          <a:p>
            <a:pPr>
              <a:lnSpc>
                <a:spcPct val="150000"/>
              </a:lnSpc>
              <a:tabLst>
                <a:tab pos="457189" algn="l"/>
              </a:tabLst>
            </a:pPr>
            <a:r>
              <a:rPr lang="en-US" dirty="0">
                <a:solidFill>
                  <a:srgbClr val="000000"/>
                </a:solidFill>
                <a:latin typeface="Times New Roman" panose="02020603050405020304" pitchFamily="18" charset="0"/>
                <a:ea typeface="Times New Roman" panose="02020603050405020304" pitchFamily="18" charset="0"/>
              </a:rPr>
              <a:t>IDE/Workbench		          :  VS Code</a:t>
            </a:r>
            <a:endParaRPr lang="en-IN" dirty="0">
              <a:ea typeface="Times New Roman" panose="02020603050405020304" pitchFamily="18" charset="0"/>
            </a:endParaRPr>
          </a:p>
          <a:p>
            <a:pPr>
              <a:lnSpc>
                <a:spcPct val="150000"/>
              </a:lnSpc>
              <a:tabLst>
                <a:tab pos="457189" algn="l"/>
              </a:tabLst>
            </a:pPr>
            <a:r>
              <a:rPr lang="en-US" dirty="0">
                <a:solidFill>
                  <a:srgbClr val="000000"/>
                </a:solidFill>
                <a:latin typeface="Times New Roman" panose="02020603050405020304" pitchFamily="18" charset="0"/>
                <a:ea typeface="Times New Roman" panose="02020603050405020304" pitchFamily="18" charset="0"/>
              </a:rPr>
              <a:t>Technology		           :  Python 3.8+</a:t>
            </a:r>
            <a:endParaRPr lang="en-IN" dirty="0">
              <a:ea typeface="Times New Roman" panose="02020603050405020304" pitchFamily="18" charset="0"/>
            </a:endParaRPr>
          </a:p>
        </p:txBody>
      </p:sp>
    </p:spTree>
    <p:extLst>
      <p:ext uri="{BB962C8B-B14F-4D97-AF65-F5344CB8AC3E}">
        <p14:creationId xmlns:p14="http://schemas.microsoft.com/office/powerpoint/2010/main" val="270336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1803-2181-931B-38F2-40EFFF3CFB7F}"/>
              </a:ext>
            </a:extLst>
          </p:cNvPr>
          <p:cNvSpPr>
            <a:spLocks noGrp="1"/>
          </p:cNvSpPr>
          <p:nvPr>
            <p:ph type="title"/>
          </p:nvPr>
        </p:nvSpPr>
        <p:spPr/>
        <p:txBody>
          <a:bodyPr/>
          <a:lstStyle/>
          <a:p>
            <a:r>
              <a:rPr lang="en-IN" dirty="0"/>
              <a:t>Cond..,</a:t>
            </a:r>
          </a:p>
        </p:txBody>
      </p:sp>
      <p:sp>
        <p:nvSpPr>
          <p:cNvPr id="3" name="Content Placeholder 2">
            <a:extLst>
              <a:ext uri="{FF2B5EF4-FFF2-40B4-BE49-F238E27FC236}">
                <a16:creationId xmlns:a16="http://schemas.microsoft.com/office/drawing/2014/main" id="{7DEEC63E-BB26-CE49-5F3C-19DD03913C4F}"/>
              </a:ext>
            </a:extLst>
          </p:cNvPr>
          <p:cNvSpPr>
            <a:spLocks noGrp="1"/>
          </p:cNvSpPr>
          <p:nvPr>
            <p:ph idx="1"/>
          </p:nvPr>
        </p:nvSpPr>
        <p:spPr/>
        <p:txBody>
          <a:bodyPr/>
          <a:lstStyle/>
          <a:p>
            <a:pPr algn="just">
              <a:lnSpc>
                <a:spcPct val="150000"/>
              </a:lnSpc>
              <a:spcBef>
                <a:spcPts val="1200"/>
              </a:spcBef>
              <a:spcAft>
                <a:spcPts val="0"/>
              </a:spcAft>
            </a:pPr>
            <a:r>
              <a:rPr lang="en-US" b="1" kern="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H/W CONFIGURATION:</a:t>
            </a:r>
            <a:endParaRPr lang="en-IN" sz="3600" b="1" kern="0" dirty="0">
              <a:solidFill>
                <a:srgbClr val="2E75B5"/>
              </a:solidFill>
              <a:latin typeface="Calibri Light" panose="020F0302020204030204" pitchFamily="34" charset="0"/>
              <a:ea typeface="SimSun" panose="02010600030101010101" pitchFamily="2" charset="-122"/>
              <a:cs typeface="Times New Roman" panose="02020603050405020304" pitchFamily="18" charset="0"/>
            </a:endParaRPr>
          </a:p>
          <a:p>
            <a:pPr indent="457200">
              <a:lnSpc>
                <a:spcPct val="150000"/>
              </a:lnSpc>
              <a:spcBef>
                <a:spcPts val="1200"/>
              </a:spcBef>
              <a:spcAft>
                <a:spcPts val="0"/>
              </a:spcAft>
            </a:pPr>
            <a:r>
              <a:rPr lang="en-US" kern="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Processor</a:t>
            </a:r>
            <a:r>
              <a:rPr lang="en-US" b="1" kern="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 </a:t>
            </a:r>
            <a:r>
              <a:rPr lang="en-US" kern="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I3/Intel Processor</a:t>
            </a:r>
            <a:endParaRPr lang="en-IN" sz="3600" kern="0" dirty="0">
              <a:solidFill>
                <a:srgbClr val="2E75B5"/>
              </a:solidFill>
              <a:latin typeface="Calibri Light" panose="020F0302020204030204" pitchFamily="34" charset="0"/>
              <a:ea typeface="SimSun" panose="02010600030101010101" pitchFamily="2" charset="-122"/>
              <a:cs typeface="Times New Roman" panose="02020603050405020304" pitchFamily="18" charset="0"/>
            </a:endParaRPr>
          </a:p>
          <a:p>
            <a:pPr indent="457200">
              <a:lnSpc>
                <a:spcPct val="150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Hard Disk			- 160GB</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Key Board			- Standard Windows Keyboard</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Mouse				- Two or Three Button Mouse</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RAM				 - 8GB</a:t>
            </a:r>
            <a:endParaRPr lang="en-IN" dirty="0"/>
          </a:p>
          <a:p>
            <a:endParaRPr lang="en-IN" dirty="0"/>
          </a:p>
        </p:txBody>
      </p:sp>
    </p:spTree>
    <p:extLst>
      <p:ext uri="{BB962C8B-B14F-4D97-AF65-F5344CB8AC3E}">
        <p14:creationId xmlns:p14="http://schemas.microsoft.com/office/powerpoint/2010/main" val="557507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B875-9DA7-C5F3-8FA5-B7EBF5A92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30A89-AE9D-627B-107E-13AD22FD04A0}"/>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82FEBD3E-9E53-1014-9EA8-C83A2269A01A}"/>
              </a:ext>
            </a:extLst>
          </p:cNvPr>
          <p:cNvSpPr>
            <a:spLocks noGrp="1"/>
          </p:cNvSpPr>
          <p:nvPr>
            <p:ph idx="1"/>
          </p:nvPr>
        </p:nvSpPr>
        <p:spPr/>
        <p:txBody>
          <a:bodyPr>
            <a:normAutofit/>
          </a:bodyPr>
          <a:lstStyle/>
          <a:p>
            <a:pPr marL="0" indent="0">
              <a:buNone/>
            </a:pPr>
            <a:r>
              <a:rPr lang="en-US" sz="2800" dirty="0"/>
              <a:t>Smartphone addiction has become a global concern, significantly impacting people's daily lives, productivity, and mental health. With the increasing reliance on mobile devices, especially among students and professionals, understanding and predicting smartphone addiction has become crucial. It evaluates models like Support Vector Classifier (SVC) and Naive Bayes (NB) alongside advanced algorithms such as </a:t>
            </a:r>
            <a:r>
              <a:rPr lang="en-US" sz="2800" dirty="0" err="1"/>
              <a:t>AdaBoost,XGBoost</a:t>
            </a:r>
            <a:r>
              <a:rPr lang="en-US" sz="2800" dirty="0"/>
              <a:t>, Decision Trees. The binary classification categorizes individuals as "Addicted" or "Not Addicted," focusing on behaviors like phone use in social settings and habitual checking. This research has significant implications for developing interventions to curb smartphone addiction, providing actionable insights for policymakers, educators, and mental health professionals. It could also be used by app developers to design apps that are less addictive and promote healthier phone use habits.</a:t>
            </a:r>
          </a:p>
          <a:p>
            <a:endParaRPr lang="en-IN" dirty="0"/>
          </a:p>
        </p:txBody>
      </p:sp>
    </p:spTree>
    <p:extLst>
      <p:ext uri="{BB962C8B-B14F-4D97-AF65-F5344CB8AC3E}">
        <p14:creationId xmlns:p14="http://schemas.microsoft.com/office/powerpoint/2010/main" val="202854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FDEF-C7F7-772E-70D5-6C467977318B}"/>
              </a:ext>
            </a:extLst>
          </p:cNvPr>
          <p:cNvSpPr>
            <a:spLocks noGrp="1"/>
          </p:cNvSpPr>
          <p:nvPr>
            <p:ph type="title"/>
          </p:nvPr>
        </p:nvSpPr>
        <p:spPr/>
        <p:txBody>
          <a:bodyPr/>
          <a:lstStyle/>
          <a:p>
            <a:r>
              <a:rPr lang="en-IN"/>
              <a:t>Functional Requirements</a:t>
            </a:r>
            <a:endParaRPr lang="en-IN" dirty="0"/>
          </a:p>
        </p:txBody>
      </p:sp>
      <p:sp>
        <p:nvSpPr>
          <p:cNvPr id="3" name="Content Placeholder 2">
            <a:extLst>
              <a:ext uri="{FF2B5EF4-FFF2-40B4-BE49-F238E27FC236}">
                <a16:creationId xmlns:a16="http://schemas.microsoft.com/office/drawing/2014/main" id="{4742AC84-26A7-8162-49A7-DB5DF0131E57}"/>
              </a:ext>
            </a:extLst>
          </p:cNvPr>
          <p:cNvSpPr>
            <a:spLocks noGrp="1"/>
          </p:cNvSpPr>
          <p:nvPr>
            <p:ph idx="1"/>
          </p:nvPr>
        </p:nvSpPr>
        <p:spPr/>
        <p:txBody>
          <a:bodyPr/>
          <a:lstStyle/>
          <a:p>
            <a:pPr>
              <a:lnSpc>
                <a:spcPct val="150000"/>
              </a:lnSpc>
            </a:pPr>
            <a:r>
              <a:rPr lang="en-IN" dirty="0"/>
              <a:t>Data Collection</a:t>
            </a:r>
          </a:p>
          <a:p>
            <a:pPr>
              <a:lnSpc>
                <a:spcPct val="150000"/>
              </a:lnSpc>
            </a:pPr>
            <a:r>
              <a:rPr lang="en-IN" dirty="0"/>
              <a:t>Data Analysis</a:t>
            </a:r>
          </a:p>
          <a:p>
            <a:pPr>
              <a:lnSpc>
                <a:spcPct val="150000"/>
              </a:lnSpc>
            </a:pPr>
            <a:r>
              <a:rPr lang="en-IN" dirty="0"/>
              <a:t>Predicting Model</a:t>
            </a:r>
          </a:p>
          <a:p>
            <a:pPr>
              <a:lnSpc>
                <a:spcPct val="150000"/>
              </a:lnSpc>
            </a:pPr>
            <a:r>
              <a:rPr lang="en-IN" dirty="0"/>
              <a:t>Gamification</a:t>
            </a:r>
          </a:p>
          <a:p>
            <a:pPr>
              <a:lnSpc>
                <a:spcPct val="150000"/>
              </a:lnSpc>
            </a:pPr>
            <a:r>
              <a:rPr lang="en-IN" dirty="0"/>
              <a:t>Integration with Other Apps</a:t>
            </a:r>
          </a:p>
          <a:p>
            <a:pPr>
              <a:lnSpc>
                <a:spcPct val="150000"/>
              </a:lnSpc>
            </a:pPr>
            <a:r>
              <a:rPr lang="en-IN" dirty="0"/>
              <a:t>Alert System</a:t>
            </a:r>
          </a:p>
        </p:txBody>
      </p:sp>
    </p:spTree>
    <p:extLst>
      <p:ext uri="{BB962C8B-B14F-4D97-AF65-F5344CB8AC3E}">
        <p14:creationId xmlns:p14="http://schemas.microsoft.com/office/powerpoint/2010/main" val="287021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18B5-8E16-483E-956C-D9BB15782CCB}"/>
              </a:ext>
            </a:extLst>
          </p:cNvPr>
          <p:cNvSpPr>
            <a:spLocks noGrp="1"/>
          </p:cNvSpPr>
          <p:nvPr>
            <p:ph type="title"/>
          </p:nvPr>
        </p:nvSpPr>
        <p:spPr/>
        <p:txBody>
          <a:bodyPr/>
          <a:lstStyle/>
          <a:p>
            <a:r>
              <a:rPr lang="en-IN" dirty="0"/>
              <a:t>Non-Functional Requirements</a:t>
            </a:r>
          </a:p>
        </p:txBody>
      </p:sp>
      <p:sp>
        <p:nvSpPr>
          <p:cNvPr id="3" name="Content Placeholder 2">
            <a:extLst>
              <a:ext uri="{FF2B5EF4-FFF2-40B4-BE49-F238E27FC236}">
                <a16:creationId xmlns:a16="http://schemas.microsoft.com/office/drawing/2014/main" id="{8A98F334-8763-2128-EE17-6BEACBB6AD77}"/>
              </a:ext>
            </a:extLst>
          </p:cNvPr>
          <p:cNvSpPr>
            <a:spLocks noGrp="1"/>
          </p:cNvSpPr>
          <p:nvPr>
            <p:ph idx="1"/>
          </p:nvPr>
        </p:nvSpPr>
        <p:spPr/>
        <p:txBody>
          <a:bodyPr/>
          <a:lstStyle/>
          <a:p>
            <a:pPr>
              <a:lnSpc>
                <a:spcPct val="200000"/>
              </a:lnSpc>
            </a:pPr>
            <a:r>
              <a:rPr lang="en-IN" dirty="0"/>
              <a:t>Security</a:t>
            </a:r>
          </a:p>
          <a:p>
            <a:pPr>
              <a:lnSpc>
                <a:spcPct val="200000"/>
              </a:lnSpc>
            </a:pPr>
            <a:r>
              <a:rPr lang="en-IN" dirty="0"/>
              <a:t>Scalability</a:t>
            </a:r>
          </a:p>
          <a:p>
            <a:pPr>
              <a:lnSpc>
                <a:spcPct val="200000"/>
              </a:lnSpc>
            </a:pPr>
            <a:r>
              <a:rPr lang="en-IN" dirty="0"/>
              <a:t>Performance</a:t>
            </a:r>
          </a:p>
          <a:p>
            <a:endParaRPr lang="en-IN" dirty="0"/>
          </a:p>
        </p:txBody>
      </p:sp>
    </p:spTree>
    <p:extLst>
      <p:ext uri="{BB962C8B-B14F-4D97-AF65-F5344CB8AC3E}">
        <p14:creationId xmlns:p14="http://schemas.microsoft.com/office/powerpoint/2010/main" val="3361638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EE9C-80F5-AAA8-E7F7-9EF97C975645}"/>
              </a:ext>
            </a:extLst>
          </p:cNvPr>
          <p:cNvSpPr>
            <a:spLocks noGrp="1"/>
          </p:cNvSpPr>
          <p:nvPr>
            <p:ph type="title"/>
          </p:nvPr>
        </p:nvSpPr>
        <p:spPr/>
        <p:txBody>
          <a:bodyPr/>
          <a:lstStyle/>
          <a:p>
            <a:r>
              <a:rPr lang="en-IN" dirty="0"/>
              <a:t>UML DIAGRAMS</a:t>
            </a:r>
          </a:p>
        </p:txBody>
      </p:sp>
      <p:sp>
        <p:nvSpPr>
          <p:cNvPr id="3" name="Content Placeholder 2">
            <a:extLst>
              <a:ext uri="{FF2B5EF4-FFF2-40B4-BE49-F238E27FC236}">
                <a16:creationId xmlns:a16="http://schemas.microsoft.com/office/drawing/2014/main" id="{A1525F97-14EC-8500-10E9-5573C80E582E}"/>
              </a:ext>
            </a:extLst>
          </p:cNvPr>
          <p:cNvSpPr>
            <a:spLocks noGrp="1"/>
          </p:cNvSpPr>
          <p:nvPr>
            <p:ph idx="1"/>
          </p:nvPr>
        </p:nvSpPr>
        <p:spPr/>
        <p:txBody>
          <a:bodyPr>
            <a:normAutofit/>
          </a:bodyPr>
          <a:lstStyle/>
          <a:p>
            <a:r>
              <a:rPr lang="en-US" sz="2600" dirty="0"/>
              <a:t>In smartphone addiction prediction, UML (Unified Modeling Language) can be used to create models that represent the behavior and interactions of smartphone users. Here are some ways UML can be applied to smartphone addiction prediction:</a:t>
            </a:r>
          </a:p>
          <a:p>
            <a:pPr marL="0" indent="0">
              <a:lnSpc>
                <a:spcPct val="110000"/>
              </a:lnSpc>
              <a:spcAft>
                <a:spcPts val="800"/>
              </a:spcAft>
              <a:buNone/>
            </a:pPr>
            <a:r>
              <a:rPr lang="en-US" sz="2600" b="1" dirty="0">
                <a:latin typeface="Times New Roman" panose="02020603050405020304" pitchFamily="18" charset="0"/>
                <a:ea typeface="Calibri" panose="020F0502020204030204" pitchFamily="34" charset="0"/>
                <a:cs typeface="Times New Roman" panose="02020603050405020304" pitchFamily="18" charset="0"/>
              </a:rPr>
              <a:t>Use case diagram:</a:t>
            </a:r>
          </a:p>
          <a:p>
            <a:pPr>
              <a:lnSpc>
                <a:spcPct val="110000"/>
              </a:lnSpc>
              <a:spcAft>
                <a:spcPts val="800"/>
              </a:spcAft>
            </a:pPr>
            <a:r>
              <a:rPr lang="en-US" sz="2600" kern="150" dirty="0">
                <a:latin typeface="Times New Roman" panose="02020603050405020304" pitchFamily="18" charset="0"/>
                <a:ea typeface="DejaVu Sans"/>
                <a:cs typeface="DejaVu Sans"/>
              </a:rPr>
              <a:t>A use case diagram in the unified modeling language (</a:t>
            </a:r>
            <a:r>
              <a:rPr lang="en-US" sz="2600" kern="150" dirty="0" err="1">
                <a:latin typeface="Times New Roman" panose="02020603050405020304" pitchFamily="18" charset="0"/>
                <a:ea typeface="DejaVu Sans"/>
                <a:cs typeface="DejaVu Sans"/>
              </a:rPr>
              <a:t>uml</a:t>
            </a:r>
            <a:r>
              <a:rPr lang="en-US" sz="2600" kern="150" dirty="0">
                <a:latin typeface="Times New Roman" panose="02020603050405020304" pitchFamily="18" charset="0"/>
                <a:ea typeface="DejaVu Sans"/>
                <a:cs typeface="DejaVu Sans"/>
              </a:rPr>
              <a:t>)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endParaRPr lang="en-IN" dirty="0"/>
          </a:p>
        </p:txBody>
      </p:sp>
    </p:spTree>
    <p:extLst>
      <p:ext uri="{BB962C8B-B14F-4D97-AF65-F5344CB8AC3E}">
        <p14:creationId xmlns:p14="http://schemas.microsoft.com/office/powerpoint/2010/main" val="1817637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D167-89CA-A36A-C5B0-BFB46BCB2D90}"/>
              </a:ext>
            </a:extLst>
          </p:cNvPr>
          <p:cNvSpPr>
            <a:spLocks noGrp="1"/>
          </p:cNvSpPr>
          <p:nvPr>
            <p:ph type="title"/>
          </p:nvPr>
        </p:nvSpPr>
        <p:spPr/>
        <p:txBody>
          <a:bodyPr/>
          <a:lstStyle/>
          <a:p>
            <a:r>
              <a:rPr lang="en-IN" dirty="0"/>
              <a:t>Cond..,</a:t>
            </a:r>
          </a:p>
        </p:txBody>
      </p:sp>
      <p:pic>
        <p:nvPicPr>
          <p:cNvPr id="4" name="Content Placeholder 3">
            <a:extLst>
              <a:ext uri="{FF2B5EF4-FFF2-40B4-BE49-F238E27FC236}">
                <a16:creationId xmlns:a16="http://schemas.microsoft.com/office/drawing/2014/main" id="{38A43783-0FA7-65A1-1D1E-22FCCDDC13DF}"/>
              </a:ext>
            </a:extLst>
          </p:cNvPr>
          <p:cNvPicPr>
            <a:picLocks noGrp="1" noChangeAspect="1"/>
          </p:cNvPicPr>
          <p:nvPr>
            <p:ph idx="1"/>
          </p:nvPr>
        </p:nvPicPr>
        <p:blipFill>
          <a:blip r:embed="rId2"/>
          <a:stretch>
            <a:fillRect/>
          </a:stretch>
        </p:blipFill>
        <p:spPr>
          <a:xfrm>
            <a:off x="1138335" y="1292294"/>
            <a:ext cx="5495730" cy="5005250"/>
          </a:xfrm>
          <a:prstGeom prst="rect">
            <a:avLst/>
          </a:prstGeom>
        </p:spPr>
      </p:pic>
      <p:sp>
        <p:nvSpPr>
          <p:cNvPr id="5" name="TextBox 4">
            <a:extLst>
              <a:ext uri="{FF2B5EF4-FFF2-40B4-BE49-F238E27FC236}">
                <a16:creationId xmlns:a16="http://schemas.microsoft.com/office/drawing/2014/main" id="{651DBC54-7C75-FECE-1F4A-EE320238BFD3}"/>
              </a:ext>
            </a:extLst>
          </p:cNvPr>
          <p:cNvSpPr txBox="1"/>
          <p:nvPr/>
        </p:nvSpPr>
        <p:spPr>
          <a:xfrm>
            <a:off x="6885991" y="1651518"/>
            <a:ext cx="4674637" cy="4154984"/>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Class diagram:</a:t>
            </a:r>
          </a:p>
          <a:p>
            <a:r>
              <a:rPr lang="en-US" sz="2400" dirty="0">
                <a:latin typeface="Times New Roman" panose="02020603050405020304" pitchFamily="18" charset="0"/>
                <a:cs typeface="Times New Roman" panose="02020603050405020304" pitchFamily="18" charset="0"/>
              </a:rPr>
              <a:t>In software engineering, a class diagram in the unified modeling language (</a:t>
            </a:r>
            <a:r>
              <a:rPr lang="en-US" sz="2400" dirty="0" err="1">
                <a:latin typeface="Times New Roman" panose="02020603050405020304" pitchFamily="18" charset="0"/>
                <a:cs typeface="Times New Roman" panose="02020603050405020304" pitchFamily="18" charset="0"/>
              </a:rPr>
              <a:t>uml</a:t>
            </a:r>
            <a:r>
              <a:rPr lang="en-US" sz="2400" dirty="0">
                <a:latin typeface="Times New Roman" panose="02020603050405020304" pitchFamily="18" charset="0"/>
                <a:cs typeface="Times New Roman" panose="02020603050405020304" pitchFamily="18" charset="0"/>
              </a:rPr>
              <a:t>) is a type of static structure diagram that describes the structure of a system by showing the system's classes, their attributes, operations (or methods), and the relationships among the classes. It explains which class contains information. </a:t>
            </a:r>
          </a:p>
        </p:txBody>
      </p:sp>
    </p:spTree>
    <p:extLst>
      <p:ext uri="{BB962C8B-B14F-4D97-AF65-F5344CB8AC3E}">
        <p14:creationId xmlns:p14="http://schemas.microsoft.com/office/powerpoint/2010/main" val="522012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CB1D-C240-3634-618F-54965C645D0B}"/>
              </a:ext>
            </a:extLst>
          </p:cNvPr>
          <p:cNvSpPr>
            <a:spLocks noGrp="1"/>
          </p:cNvSpPr>
          <p:nvPr>
            <p:ph type="title"/>
          </p:nvPr>
        </p:nvSpPr>
        <p:spPr/>
        <p:txBody>
          <a:bodyPr/>
          <a:lstStyle/>
          <a:p>
            <a:r>
              <a:rPr lang="en-IN" dirty="0"/>
              <a:t>Cond..,</a:t>
            </a:r>
          </a:p>
        </p:txBody>
      </p:sp>
      <p:pic>
        <p:nvPicPr>
          <p:cNvPr id="4" name="Content Placeholder 3">
            <a:extLst>
              <a:ext uri="{FF2B5EF4-FFF2-40B4-BE49-F238E27FC236}">
                <a16:creationId xmlns:a16="http://schemas.microsoft.com/office/drawing/2014/main" id="{7C43EB08-B612-B21F-30DC-8A3796CD11B4}"/>
              </a:ext>
            </a:extLst>
          </p:cNvPr>
          <p:cNvPicPr>
            <a:picLocks noGrp="1"/>
          </p:cNvPicPr>
          <p:nvPr>
            <p:ph idx="1"/>
          </p:nvPr>
        </p:nvPicPr>
        <p:blipFill>
          <a:blip r:embed="rId2"/>
          <a:stretch>
            <a:fillRect/>
          </a:stretch>
        </p:blipFill>
        <p:spPr>
          <a:xfrm>
            <a:off x="914400" y="1636295"/>
            <a:ext cx="4739951" cy="4379494"/>
          </a:xfrm>
          <a:prstGeom prst="rect">
            <a:avLst/>
          </a:prstGeom>
        </p:spPr>
      </p:pic>
      <p:sp>
        <p:nvSpPr>
          <p:cNvPr id="5" name="TextBox 4">
            <a:extLst>
              <a:ext uri="{FF2B5EF4-FFF2-40B4-BE49-F238E27FC236}">
                <a16:creationId xmlns:a16="http://schemas.microsoft.com/office/drawing/2014/main" id="{158FEEFA-C00F-8B01-59C5-456E80E7CE9E}"/>
              </a:ext>
            </a:extLst>
          </p:cNvPr>
          <p:cNvSpPr txBox="1"/>
          <p:nvPr/>
        </p:nvSpPr>
        <p:spPr>
          <a:xfrm>
            <a:off x="5906279" y="1636296"/>
            <a:ext cx="6008914" cy="4585871"/>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Sequence diagram</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sequence diagram in unified modeling language (</a:t>
            </a:r>
            <a:r>
              <a:rPr lang="en-US" sz="2000" dirty="0" err="1">
                <a:latin typeface="Times New Roman" panose="02020603050405020304" pitchFamily="18" charset="0"/>
                <a:cs typeface="Times New Roman" panose="02020603050405020304" pitchFamily="18" charset="0"/>
              </a:rPr>
              <a:t>uml</a:t>
            </a:r>
            <a:r>
              <a:rPr lang="en-US" sz="2000" dirty="0">
                <a:latin typeface="Times New Roman" panose="02020603050405020304" pitchFamily="18" charset="0"/>
                <a:cs typeface="Times New Roman" panose="02020603050405020304" pitchFamily="18" charset="0"/>
              </a:rPr>
              <a:t>) is a kind of interaction diagram that shows how processes operate with one another and in what order. It is a construct of a message sequence chart. Sequence diagrams are sometimes called event diagrams, event scenarios, and timing diagrams.</a:t>
            </a:r>
          </a:p>
          <a:p>
            <a:r>
              <a:rPr lang="en-US" sz="2000" dirty="0">
                <a:latin typeface="Times New Roman" panose="02020603050405020304" pitchFamily="18" charset="0"/>
                <a:cs typeface="Times New Roman" panose="02020603050405020304" pitchFamily="18" charset="0"/>
              </a:rPr>
              <a:t>Sequence diagrams can be used to model the sequence of events that occur when a smartphone user interacts with their device, such as the order in which they use different apps or the frequency of notifications. This can help identify patterns of behavior that may be indicative of addiction.</a:t>
            </a:r>
          </a:p>
        </p:txBody>
      </p:sp>
    </p:spTree>
    <p:extLst>
      <p:ext uri="{BB962C8B-B14F-4D97-AF65-F5344CB8AC3E}">
        <p14:creationId xmlns:p14="http://schemas.microsoft.com/office/powerpoint/2010/main" val="990172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AAF0-6E69-E94B-8AEF-41E396C7B802}"/>
              </a:ext>
            </a:extLst>
          </p:cNvPr>
          <p:cNvSpPr>
            <a:spLocks noGrp="1"/>
          </p:cNvSpPr>
          <p:nvPr>
            <p:ph type="title"/>
          </p:nvPr>
        </p:nvSpPr>
        <p:spPr/>
        <p:txBody>
          <a:bodyPr/>
          <a:lstStyle/>
          <a:p>
            <a:r>
              <a:rPr lang="en-IN" dirty="0"/>
              <a:t>Cond..,</a:t>
            </a:r>
            <a:br>
              <a:rPr lang="en-IN" dirty="0"/>
            </a:br>
            <a:endParaRPr lang="en-IN" dirty="0"/>
          </a:p>
        </p:txBody>
      </p:sp>
      <p:pic>
        <p:nvPicPr>
          <p:cNvPr id="4" name="Content Placeholder 5">
            <a:extLst>
              <a:ext uri="{FF2B5EF4-FFF2-40B4-BE49-F238E27FC236}">
                <a16:creationId xmlns:a16="http://schemas.microsoft.com/office/drawing/2014/main" id="{7B0A6428-4E2C-6BB6-EB21-59CD8851B816}"/>
              </a:ext>
            </a:extLst>
          </p:cNvPr>
          <p:cNvPicPr>
            <a:picLocks noGrp="1"/>
          </p:cNvPicPr>
          <p:nvPr>
            <p:ph idx="1"/>
          </p:nvPr>
        </p:nvPicPr>
        <p:blipFill>
          <a:blip r:embed="rId2"/>
          <a:stretch>
            <a:fillRect/>
          </a:stretch>
        </p:blipFill>
        <p:spPr>
          <a:xfrm>
            <a:off x="895739" y="1700463"/>
            <a:ext cx="5075853" cy="4128327"/>
          </a:xfrm>
          <a:prstGeom prst="rect">
            <a:avLst/>
          </a:prstGeom>
        </p:spPr>
      </p:pic>
      <p:sp>
        <p:nvSpPr>
          <p:cNvPr id="5" name="TextBox 4">
            <a:extLst>
              <a:ext uri="{FF2B5EF4-FFF2-40B4-BE49-F238E27FC236}">
                <a16:creationId xmlns:a16="http://schemas.microsoft.com/office/drawing/2014/main" id="{30631751-42C0-CA52-C550-604DAEADC55C}"/>
              </a:ext>
            </a:extLst>
          </p:cNvPr>
          <p:cNvSpPr txBox="1"/>
          <p:nvPr/>
        </p:nvSpPr>
        <p:spPr>
          <a:xfrm>
            <a:off x="5896947" y="1502229"/>
            <a:ext cx="5868955" cy="3939540"/>
          </a:xfrm>
          <a:prstGeom prst="rect">
            <a:avLst/>
          </a:prstGeom>
          <a:noFill/>
        </p:spPr>
        <p:txBody>
          <a:bodyPr wrap="square">
            <a:spAutoFit/>
          </a:bodyPr>
          <a:lstStyle/>
          <a:p>
            <a:r>
              <a:rPr lang="en-US" sz="3200" b="1" dirty="0"/>
              <a:t>Collaboration diagram</a:t>
            </a:r>
            <a:r>
              <a:rPr lang="en-US" dirty="0"/>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2295612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5DD1-D2AD-97FD-713A-62FC061FFE1C}"/>
              </a:ext>
            </a:extLst>
          </p:cNvPr>
          <p:cNvSpPr>
            <a:spLocks noGrp="1"/>
          </p:cNvSpPr>
          <p:nvPr>
            <p:ph type="title"/>
          </p:nvPr>
        </p:nvSpPr>
        <p:spPr/>
        <p:txBody>
          <a:bodyPr/>
          <a:lstStyle/>
          <a:p>
            <a:r>
              <a:rPr lang="en-IN" dirty="0"/>
              <a:t>Cond..,</a:t>
            </a:r>
          </a:p>
        </p:txBody>
      </p:sp>
      <p:pic>
        <p:nvPicPr>
          <p:cNvPr id="4" name="Content Placeholder 3">
            <a:extLst>
              <a:ext uri="{FF2B5EF4-FFF2-40B4-BE49-F238E27FC236}">
                <a16:creationId xmlns:a16="http://schemas.microsoft.com/office/drawing/2014/main" id="{6056A57D-23FA-ADFC-0141-C946AD499B67}"/>
              </a:ext>
            </a:extLst>
          </p:cNvPr>
          <p:cNvPicPr>
            <a:picLocks noGrp="1"/>
          </p:cNvPicPr>
          <p:nvPr>
            <p:ph idx="1"/>
          </p:nvPr>
        </p:nvPicPr>
        <p:blipFill>
          <a:blip r:embed="rId2"/>
          <a:stretch>
            <a:fillRect/>
          </a:stretch>
        </p:blipFill>
        <p:spPr>
          <a:xfrm>
            <a:off x="951722" y="1651518"/>
            <a:ext cx="5243805" cy="3834882"/>
          </a:xfrm>
          <a:prstGeom prst="rect">
            <a:avLst/>
          </a:prstGeom>
        </p:spPr>
      </p:pic>
      <p:sp>
        <p:nvSpPr>
          <p:cNvPr id="5" name="TextBox 4">
            <a:extLst>
              <a:ext uri="{FF2B5EF4-FFF2-40B4-BE49-F238E27FC236}">
                <a16:creationId xmlns:a16="http://schemas.microsoft.com/office/drawing/2014/main" id="{7E7CFBBE-4212-7D95-F3AA-C7D0D8C56CFA}"/>
              </a:ext>
            </a:extLst>
          </p:cNvPr>
          <p:cNvSpPr txBox="1"/>
          <p:nvPr/>
        </p:nvSpPr>
        <p:spPr>
          <a:xfrm>
            <a:off x="6428792" y="1418253"/>
            <a:ext cx="4898571" cy="4278094"/>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Activity diagram:</a:t>
            </a:r>
          </a:p>
          <a:p>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p>
          <a:p>
            <a:r>
              <a:rPr lang="en-US" sz="2000" dirty="0">
                <a:latin typeface="Times New Roman" panose="02020603050405020304" pitchFamily="18" charset="0"/>
                <a:cs typeface="Times New Roman" panose="02020603050405020304" pitchFamily="18" charset="0"/>
              </a:rPr>
              <a:t>Activity Diagram: "Smartphone User Activities“ - Activities: gaming, social media, productivity. </a:t>
            </a:r>
          </a:p>
        </p:txBody>
      </p:sp>
    </p:spTree>
    <p:extLst>
      <p:ext uri="{BB962C8B-B14F-4D97-AF65-F5344CB8AC3E}">
        <p14:creationId xmlns:p14="http://schemas.microsoft.com/office/powerpoint/2010/main" val="1693014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CCE1-AE51-5A90-236A-91E3EA70C242}"/>
              </a:ext>
            </a:extLst>
          </p:cNvPr>
          <p:cNvSpPr>
            <a:spLocks noGrp="1"/>
          </p:cNvSpPr>
          <p:nvPr>
            <p:ph type="title"/>
          </p:nvPr>
        </p:nvSpPr>
        <p:spPr/>
        <p:txBody>
          <a:bodyPr/>
          <a:lstStyle/>
          <a:p>
            <a:r>
              <a:rPr lang="en-IN" dirty="0" err="1"/>
              <a:t>FlowChart</a:t>
            </a:r>
            <a:endParaRPr lang="en-IN" dirty="0"/>
          </a:p>
        </p:txBody>
      </p:sp>
      <p:pic>
        <p:nvPicPr>
          <p:cNvPr id="5" name="Content Placeholder 4">
            <a:extLst>
              <a:ext uri="{FF2B5EF4-FFF2-40B4-BE49-F238E27FC236}">
                <a16:creationId xmlns:a16="http://schemas.microsoft.com/office/drawing/2014/main" id="{B75BBC7C-FA35-1A5C-D572-A18931B6D1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392" y="1344876"/>
            <a:ext cx="10273004" cy="5093246"/>
          </a:xfrm>
        </p:spPr>
      </p:pic>
    </p:spTree>
    <p:extLst>
      <p:ext uri="{BB962C8B-B14F-4D97-AF65-F5344CB8AC3E}">
        <p14:creationId xmlns:p14="http://schemas.microsoft.com/office/powerpoint/2010/main" val="104581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6D46-4006-CDE8-1FA1-BB7247CA6140}"/>
              </a:ext>
            </a:extLst>
          </p:cNvPr>
          <p:cNvSpPr>
            <a:spLocks noGrp="1"/>
          </p:cNvSpPr>
          <p:nvPr>
            <p:ph type="title"/>
          </p:nvPr>
        </p:nvSpPr>
        <p:spPr/>
        <p:txBody>
          <a:bodyPr/>
          <a:lstStyle/>
          <a:p>
            <a:r>
              <a:rPr lang="en-IN" dirty="0"/>
              <a:t>Data Preprocessing </a:t>
            </a:r>
            <a:r>
              <a:rPr lang="en-IN" dirty="0" err="1"/>
              <a:t>Techinques</a:t>
            </a:r>
            <a:endParaRPr lang="en-IN" dirty="0"/>
          </a:p>
        </p:txBody>
      </p:sp>
      <p:sp>
        <p:nvSpPr>
          <p:cNvPr id="3" name="Content Placeholder 2">
            <a:extLst>
              <a:ext uri="{FF2B5EF4-FFF2-40B4-BE49-F238E27FC236}">
                <a16:creationId xmlns:a16="http://schemas.microsoft.com/office/drawing/2014/main" id="{FC0E0C26-8A8B-292B-FB72-4032CB1148BC}"/>
              </a:ext>
            </a:extLst>
          </p:cNvPr>
          <p:cNvSpPr>
            <a:spLocks noGrp="1"/>
          </p:cNvSpPr>
          <p:nvPr>
            <p:ph idx="1"/>
          </p:nvPr>
        </p:nvSpPr>
        <p:spPr/>
        <p:txBody>
          <a:bodyPr>
            <a:normAutofit/>
          </a:bodyPr>
          <a:lstStyle/>
          <a:p>
            <a:r>
              <a:rPr lang="en-US" sz="2400" dirty="0"/>
              <a:t>Once the data is collected, it will go through several preprocessing steps to ensure it is clean, consistent, and suitable for training machine learning models. These steps include:</a:t>
            </a:r>
            <a:endParaRPr lang="en-IN" sz="2400" dirty="0"/>
          </a:p>
          <a:p>
            <a:r>
              <a:rPr lang="en-IN" sz="2400" b="1" dirty="0"/>
              <a:t>Handling Missing Data:</a:t>
            </a:r>
            <a:r>
              <a:rPr lang="en-IN" sz="2400" dirty="0"/>
              <a:t> Impute missing values using appropriate strategies (e.g., mean imputation for numerical data, mode for categorical data).</a:t>
            </a:r>
          </a:p>
          <a:p>
            <a:r>
              <a:rPr lang="en-US" sz="2400" b="1" dirty="0"/>
              <a:t>Feature Scaling:</a:t>
            </a:r>
            <a:r>
              <a:rPr lang="en-US" sz="2400" dirty="0"/>
              <a:t> Normalize or standardize numerical features (e.g., screen time, frequency of unlocks) to ensure uniformity in the range and prevent certain features from dominating others.</a:t>
            </a:r>
            <a:endParaRPr lang="en-IN" sz="2400" dirty="0"/>
          </a:p>
          <a:p>
            <a:r>
              <a:rPr lang="en-US" sz="2400" b="1" dirty="0"/>
              <a:t>Encoding Categorical Variables:</a:t>
            </a:r>
            <a:r>
              <a:rPr lang="en-US" sz="2400" dirty="0"/>
              <a:t> Convert categorical data (e.g., gender, app type) into numerical format using one-hot encoding or label encoding.</a:t>
            </a:r>
            <a:endParaRPr lang="en-IN" sz="2400" dirty="0"/>
          </a:p>
          <a:p>
            <a:r>
              <a:rPr lang="en-US" sz="2400" b="1" dirty="0"/>
              <a:t>Feature Engineering:</a:t>
            </a:r>
            <a:r>
              <a:rPr lang="en-US" sz="2400" dirty="0"/>
              <a:t> Generate new features that may be relevant to addiction prediction, such as daily screen time averages, time-of-day patterns, and app category classifications.</a:t>
            </a:r>
          </a:p>
          <a:p>
            <a:pPr marL="0" indent="0">
              <a:buNone/>
            </a:pPr>
            <a:endParaRPr lang="en-IN" sz="2400" dirty="0"/>
          </a:p>
          <a:p>
            <a:endParaRPr lang="en-IN" dirty="0"/>
          </a:p>
        </p:txBody>
      </p:sp>
    </p:spTree>
    <p:extLst>
      <p:ext uri="{BB962C8B-B14F-4D97-AF65-F5344CB8AC3E}">
        <p14:creationId xmlns:p14="http://schemas.microsoft.com/office/powerpoint/2010/main" val="532929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5440-D56E-4FD5-633A-56DCEA3D91B1}"/>
              </a:ext>
            </a:extLst>
          </p:cNvPr>
          <p:cNvSpPr>
            <a:spLocks noGrp="1"/>
          </p:cNvSpPr>
          <p:nvPr>
            <p:ph type="title"/>
          </p:nvPr>
        </p:nvSpPr>
        <p:spPr/>
        <p:txBody>
          <a:bodyPr/>
          <a:lstStyle/>
          <a:p>
            <a:r>
              <a:rPr lang="en-IN" dirty="0"/>
              <a:t>Sample code</a:t>
            </a:r>
          </a:p>
        </p:txBody>
      </p:sp>
      <p:pic>
        <p:nvPicPr>
          <p:cNvPr id="3" name="Content Placeholder 2">
            <a:extLst>
              <a:ext uri="{FF2B5EF4-FFF2-40B4-BE49-F238E27FC236}">
                <a16:creationId xmlns:a16="http://schemas.microsoft.com/office/drawing/2014/main" id="{B947D0EE-704B-9E9C-9444-19A1242F9F4B}"/>
              </a:ext>
            </a:extLst>
          </p:cNvPr>
          <p:cNvPicPr>
            <a:picLocks noGrp="1" noChangeAspect="1"/>
          </p:cNvPicPr>
          <p:nvPr>
            <p:ph idx="1"/>
          </p:nvPr>
        </p:nvPicPr>
        <p:blipFill>
          <a:blip r:embed="rId2"/>
          <a:stretch>
            <a:fillRect/>
          </a:stretch>
        </p:blipFill>
        <p:spPr>
          <a:xfrm>
            <a:off x="6176864" y="1493226"/>
            <a:ext cx="5411755" cy="4786275"/>
          </a:xfrm>
          <a:prstGeom prst="rect">
            <a:avLst/>
          </a:prstGeom>
        </p:spPr>
      </p:pic>
      <p:pic>
        <p:nvPicPr>
          <p:cNvPr id="7" name="Picture 6">
            <a:extLst>
              <a:ext uri="{FF2B5EF4-FFF2-40B4-BE49-F238E27FC236}">
                <a16:creationId xmlns:a16="http://schemas.microsoft.com/office/drawing/2014/main" id="{1DAF0F10-9836-D08A-825E-0B6F24343014}"/>
              </a:ext>
            </a:extLst>
          </p:cNvPr>
          <p:cNvPicPr>
            <a:picLocks noChangeAspect="1"/>
          </p:cNvPicPr>
          <p:nvPr/>
        </p:nvPicPr>
        <p:blipFill>
          <a:blip r:embed="rId3"/>
          <a:stretch>
            <a:fillRect/>
          </a:stretch>
        </p:blipFill>
        <p:spPr>
          <a:xfrm>
            <a:off x="0" y="1097279"/>
            <a:ext cx="5689651" cy="5256868"/>
          </a:xfrm>
          <a:prstGeom prst="rect">
            <a:avLst/>
          </a:prstGeom>
        </p:spPr>
      </p:pic>
    </p:spTree>
    <p:extLst>
      <p:ext uri="{BB962C8B-B14F-4D97-AF65-F5344CB8AC3E}">
        <p14:creationId xmlns:p14="http://schemas.microsoft.com/office/powerpoint/2010/main" val="200040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2D7B-CF16-46D8-8243-8661747A4014}"/>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0B9CA917-AD8E-4861-804D-4A5A6A205591}"/>
              </a:ext>
            </a:extLst>
          </p:cNvPr>
          <p:cNvSpPr>
            <a:spLocks noGrp="1"/>
          </p:cNvSpPr>
          <p:nvPr>
            <p:ph idx="1"/>
          </p:nvPr>
        </p:nvSpPr>
        <p:spPr/>
        <p:txBody>
          <a:bodyPr>
            <a:normAutofit/>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Abstract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Problem Statement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Objectives of Project</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Literature survey</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Proposed Work </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Introduction</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Existing System</a:t>
            </a:r>
          </a:p>
        </p:txBody>
      </p:sp>
    </p:spTree>
    <p:extLst>
      <p:ext uri="{BB962C8B-B14F-4D97-AF65-F5344CB8AC3E}">
        <p14:creationId xmlns:p14="http://schemas.microsoft.com/office/powerpoint/2010/main" val="532094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559E-5757-01A9-62A9-A30078E55ED2}"/>
              </a:ext>
            </a:extLst>
          </p:cNvPr>
          <p:cNvSpPr>
            <a:spLocks noGrp="1"/>
          </p:cNvSpPr>
          <p:nvPr>
            <p:ph type="title"/>
          </p:nvPr>
        </p:nvSpPr>
        <p:spPr/>
        <p:txBody>
          <a:bodyPr/>
          <a:lstStyle/>
          <a:p>
            <a:r>
              <a:rPr lang="en-IN" dirty="0"/>
              <a:t>Cond..,</a:t>
            </a:r>
          </a:p>
        </p:txBody>
      </p:sp>
      <p:pic>
        <p:nvPicPr>
          <p:cNvPr id="5" name="Content Placeholder 4">
            <a:extLst>
              <a:ext uri="{FF2B5EF4-FFF2-40B4-BE49-F238E27FC236}">
                <a16:creationId xmlns:a16="http://schemas.microsoft.com/office/drawing/2014/main" id="{E85C6B35-14C8-E610-13C7-2E26CAB65E19}"/>
              </a:ext>
            </a:extLst>
          </p:cNvPr>
          <p:cNvPicPr>
            <a:picLocks noGrp="1" noChangeAspect="1"/>
          </p:cNvPicPr>
          <p:nvPr>
            <p:ph idx="1"/>
          </p:nvPr>
        </p:nvPicPr>
        <p:blipFill>
          <a:blip r:embed="rId2"/>
          <a:stretch>
            <a:fillRect/>
          </a:stretch>
        </p:blipFill>
        <p:spPr>
          <a:xfrm>
            <a:off x="335902" y="1096963"/>
            <a:ext cx="5595258" cy="5395912"/>
          </a:xfrm>
        </p:spPr>
      </p:pic>
      <p:pic>
        <p:nvPicPr>
          <p:cNvPr id="3" name="Picture 2">
            <a:extLst>
              <a:ext uri="{FF2B5EF4-FFF2-40B4-BE49-F238E27FC236}">
                <a16:creationId xmlns:a16="http://schemas.microsoft.com/office/drawing/2014/main" id="{25A8F738-415B-3B11-88AA-0063A5917B60}"/>
              </a:ext>
            </a:extLst>
          </p:cNvPr>
          <p:cNvPicPr>
            <a:picLocks noChangeAspect="1"/>
          </p:cNvPicPr>
          <p:nvPr/>
        </p:nvPicPr>
        <p:blipFill>
          <a:blip r:embed="rId3"/>
          <a:stretch>
            <a:fillRect/>
          </a:stretch>
        </p:blipFill>
        <p:spPr>
          <a:xfrm>
            <a:off x="6260841" y="1518651"/>
            <a:ext cx="5402423" cy="4547097"/>
          </a:xfrm>
          <a:prstGeom prst="rect">
            <a:avLst/>
          </a:prstGeom>
        </p:spPr>
      </p:pic>
    </p:spTree>
    <p:extLst>
      <p:ext uri="{BB962C8B-B14F-4D97-AF65-F5344CB8AC3E}">
        <p14:creationId xmlns:p14="http://schemas.microsoft.com/office/powerpoint/2010/main" val="2596277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ACFD-E588-5768-7A78-D5D0D4AA0D04}"/>
              </a:ext>
            </a:extLst>
          </p:cNvPr>
          <p:cNvSpPr>
            <a:spLocks noGrp="1"/>
          </p:cNvSpPr>
          <p:nvPr>
            <p:ph type="title"/>
          </p:nvPr>
        </p:nvSpPr>
        <p:spPr/>
        <p:txBody>
          <a:bodyPr/>
          <a:lstStyle/>
          <a:p>
            <a:r>
              <a:rPr lang="en-IN" dirty="0"/>
              <a:t>Output </a:t>
            </a:r>
            <a:r>
              <a:rPr lang="en-IN" dirty="0" err="1"/>
              <a:t>ScreenShots</a:t>
            </a:r>
            <a:endParaRPr lang="en-IN" dirty="0"/>
          </a:p>
        </p:txBody>
      </p:sp>
      <p:pic>
        <p:nvPicPr>
          <p:cNvPr id="5" name="Image 42">
            <a:extLst>
              <a:ext uri="{FF2B5EF4-FFF2-40B4-BE49-F238E27FC236}">
                <a16:creationId xmlns:a16="http://schemas.microsoft.com/office/drawing/2014/main" id="{CFF71D8A-F0ED-EBCD-0E09-58E3E96BEC5E}"/>
              </a:ext>
            </a:extLst>
          </p:cNvPr>
          <p:cNvPicPr>
            <a:picLocks noGrp="1"/>
          </p:cNvPicPr>
          <p:nvPr>
            <p:ph idx="1"/>
          </p:nvPr>
        </p:nvPicPr>
        <p:blipFill>
          <a:blip r:embed="rId2" cstate="print"/>
          <a:stretch>
            <a:fillRect/>
          </a:stretch>
        </p:blipFill>
        <p:spPr>
          <a:xfrm>
            <a:off x="830425" y="1219200"/>
            <a:ext cx="4833258" cy="4360506"/>
          </a:xfrm>
          <a:prstGeom prst="rect">
            <a:avLst/>
          </a:prstGeom>
        </p:spPr>
      </p:pic>
      <p:pic>
        <p:nvPicPr>
          <p:cNvPr id="3" name="Picture 2">
            <a:extLst>
              <a:ext uri="{FF2B5EF4-FFF2-40B4-BE49-F238E27FC236}">
                <a16:creationId xmlns:a16="http://schemas.microsoft.com/office/drawing/2014/main" id="{1D57BF1F-3199-43D5-BBC7-13C2A3F24E2A}"/>
              </a:ext>
            </a:extLst>
          </p:cNvPr>
          <p:cNvPicPr>
            <a:picLocks noChangeAspect="1"/>
          </p:cNvPicPr>
          <p:nvPr/>
        </p:nvPicPr>
        <p:blipFill>
          <a:blip r:embed="rId3"/>
          <a:stretch>
            <a:fillRect/>
          </a:stretch>
        </p:blipFill>
        <p:spPr>
          <a:xfrm>
            <a:off x="6528319" y="1126226"/>
            <a:ext cx="4043265" cy="4453481"/>
          </a:xfrm>
          <a:prstGeom prst="rect">
            <a:avLst/>
          </a:prstGeom>
        </p:spPr>
      </p:pic>
    </p:spTree>
    <p:extLst>
      <p:ext uri="{BB962C8B-B14F-4D97-AF65-F5344CB8AC3E}">
        <p14:creationId xmlns:p14="http://schemas.microsoft.com/office/powerpoint/2010/main" val="1027287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9666-0DD4-E2B6-FE5B-BF1D068BFAFC}"/>
              </a:ext>
            </a:extLst>
          </p:cNvPr>
          <p:cNvSpPr>
            <a:spLocks noGrp="1"/>
          </p:cNvSpPr>
          <p:nvPr>
            <p:ph type="title"/>
          </p:nvPr>
        </p:nvSpPr>
        <p:spPr/>
        <p:txBody>
          <a:bodyPr/>
          <a:lstStyle/>
          <a:p>
            <a:r>
              <a:rPr lang="en-IN" dirty="0"/>
              <a:t>Cond..,</a:t>
            </a:r>
          </a:p>
        </p:txBody>
      </p:sp>
      <p:pic>
        <p:nvPicPr>
          <p:cNvPr id="6" name="Content Placeholder 5">
            <a:extLst>
              <a:ext uri="{FF2B5EF4-FFF2-40B4-BE49-F238E27FC236}">
                <a16:creationId xmlns:a16="http://schemas.microsoft.com/office/drawing/2014/main" id="{9C95D5C1-16FC-2A11-1A70-07A69E316C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488" y="1096963"/>
            <a:ext cx="10968324" cy="5395912"/>
          </a:xfrm>
        </p:spPr>
      </p:pic>
    </p:spTree>
    <p:extLst>
      <p:ext uri="{BB962C8B-B14F-4D97-AF65-F5344CB8AC3E}">
        <p14:creationId xmlns:p14="http://schemas.microsoft.com/office/powerpoint/2010/main" val="785900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1E9F-A92F-9BD5-0FD2-211EF5FC456B}"/>
              </a:ext>
            </a:extLst>
          </p:cNvPr>
          <p:cNvSpPr>
            <a:spLocks noGrp="1"/>
          </p:cNvSpPr>
          <p:nvPr>
            <p:ph type="title"/>
          </p:nvPr>
        </p:nvSpPr>
        <p:spPr/>
        <p:txBody>
          <a:bodyPr/>
          <a:lstStyle/>
          <a:p>
            <a:r>
              <a:rPr lang="en-IN" dirty="0"/>
              <a:t>Cond..,</a:t>
            </a:r>
          </a:p>
        </p:txBody>
      </p:sp>
      <p:pic>
        <p:nvPicPr>
          <p:cNvPr id="5" name="Content Placeholder 4">
            <a:extLst>
              <a:ext uri="{FF2B5EF4-FFF2-40B4-BE49-F238E27FC236}">
                <a16:creationId xmlns:a16="http://schemas.microsoft.com/office/drawing/2014/main" id="{CC57C65C-3001-C8D4-42A2-68B9DBF95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441" y="1096963"/>
            <a:ext cx="5924939" cy="4911951"/>
          </a:xfrm>
        </p:spPr>
      </p:pic>
      <p:pic>
        <p:nvPicPr>
          <p:cNvPr id="3" name="Picture 2">
            <a:extLst>
              <a:ext uri="{FF2B5EF4-FFF2-40B4-BE49-F238E27FC236}">
                <a16:creationId xmlns:a16="http://schemas.microsoft.com/office/drawing/2014/main" id="{1164C7D5-D49B-ABDE-CF7F-90B88A31E8D5}"/>
              </a:ext>
            </a:extLst>
          </p:cNvPr>
          <p:cNvPicPr>
            <a:picLocks noChangeAspect="1"/>
          </p:cNvPicPr>
          <p:nvPr/>
        </p:nvPicPr>
        <p:blipFill>
          <a:blip r:embed="rId3"/>
          <a:stretch>
            <a:fillRect/>
          </a:stretch>
        </p:blipFill>
        <p:spPr>
          <a:xfrm>
            <a:off x="7249886" y="1207420"/>
            <a:ext cx="4167673" cy="4428270"/>
          </a:xfrm>
          <a:prstGeom prst="rect">
            <a:avLst/>
          </a:prstGeom>
        </p:spPr>
      </p:pic>
    </p:spTree>
    <p:extLst>
      <p:ext uri="{BB962C8B-B14F-4D97-AF65-F5344CB8AC3E}">
        <p14:creationId xmlns:p14="http://schemas.microsoft.com/office/powerpoint/2010/main" val="1539178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A672-4D4E-98A4-A326-5061012B0B57}"/>
              </a:ext>
            </a:extLst>
          </p:cNvPr>
          <p:cNvSpPr>
            <a:spLocks noGrp="1"/>
          </p:cNvSpPr>
          <p:nvPr>
            <p:ph type="title"/>
          </p:nvPr>
        </p:nvSpPr>
        <p:spPr/>
        <p:txBody>
          <a:bodyPr/>
          <a:lstStyle/>
          <a:p>
            <a:r>
              <a:rPr lang="en-IN" dirty="0"/>
              <a:t>Cond..,</a:t>
            </a:r>
          </a:p>
        </p:txBody>
      </p:sp>
      <p:pic>
        <p:nvPicPr>
          <p:cNvPr id="6" name="Image 45">
            <a:extLst>
              <a:ext uri="{FF2B5EF4-FFF2-40B4-BE49-F238E27FC236}">
                <a16:creationId xmlns:a16="http://schemas.microsoft.com/office/drawing/2014/main" id="{DDE83729-6157-900E-331A-61ADA721BE0F}"/>
              </a:ext>
            </a:extLst>
          </p:cNvPr>
          <p:cNvPicPr>
            <a:picLocks noGrp="1"/>
          </p:cNvPicPr>
          <p:nvPr>
            <p:ph idx="1"/>
          </p:nvPr>
        </p:nvPicPr>
        <p:blipFill>
          <a:blip r:embed="rId2" cstate="print"/>
          <a:stretch>
            <a:fillRect/>
          </a:stretch>
        </p:blipFill>
        <p:spPr>
          <a:xfrm>
            <a:off x="1649976" y="1096963"/>
            <a:ext cx="3836424" cy="4342784"/>
          </a:xfrm>
          <a:prstGeom prst="rect">
            <a:avLst/>
          </a:prstGeom>
        </p:spPr>
      </p:pic>
      <p:pic>
        <p:nvPicPr>
          <p:cNvPr id="3" name="Picture 2">
            <a:extLst>
              <a:ext uri="{FF2B5EF4-FFF2-40B4-BE49-F238E27FC236}">
                <a16:creationId xmlns:a16="http://schemas.microsoft.com/office/drawing/2014/main" id="{83CA519C-A36F-C3C1-4675-17A445836120}"/>
              </a:ext>
            </a:extLst>
          </p:cNvPr>
          <p:cNvPicPr>
            <a:picLocks noChangeAspect="1"/>
          </p:cNvPicPr>
          <p:nvPr/>
        </p:nvPicPr>
        <p:blipFill>
          <a:blip r:embed="rId3"/>
          <a:stretch>
            <a:fillRect/>
          </a:stretch>
        </p:blipFill>
        <p:spPr>
          <a:xfrm>
            <a:off x="6096001" y="1211819"/>
            <a:ext cx="4372946" cy="4227928"/>
          </a:xfrm>
          <a:prstGeom prst="rect">
            <a:avLst/>
          </a:prstGeom>
        </p:spPr>
      </p:pic>
    </p:spTree>
    <p:extLst>
      <p:ext uri="{BB962C8B-B14F-4D97-AF65-F5344CB8AC3E}">
        <p14:creationId xmlns:p14="http://schemas.microsoft.com/office/powerpoint/2010/main" val="2711647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E9C6-0A82-25AF-4845-C76C2EC3E530}"/>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0AE0790-701E-B63B-57EC-A452B90B7FE3}"/>
              </a:ext>
            </a:extLst>
          </p:cNvPr>
          <p:cNvSpPr>
            <a:spLocks noGrp="1"/>
          </p:cNvSpPr>
          <p:nvPr>
            <p:ph idx="1"/>
          </p:nvPr>
        </p:nvSpPr>
        <p:spPr/>
        <p:txBody>
          <a:bodyPr/>
          <a:lstStyle/>
          <a:p>
            <a:r>
              <a:rPr lang="en-US" dirty="0">
                <a:latin typeface="Times New Roman" panose="02020603050405020304" pitchFamily="18" charset="0"/>
                <a:ea typeface="Times New Roman" panose="02020603050405020304" pitchFamily="18" charset="0"/>
              </a:rPr>
              <a:t>This research developed a machine learning model to predict smartphone addiction using various behavioral and demographic factors. The analysis revealed that certain phone usage behaviors, such as checking the phone before sleep, using it during social events, and feeling panic when separated from it, are strongly linked to addiction. The ensemble models implemented, including AdaBoost, </a:t>
            </a:r>
            <a:r>
              <a:rPr lang="en-US" dirty="0" err="1">
                <a:latin typeface="Times New Roman" panose="02020603050405020304" pitchFamily="18" charset="0"/>
                <a:ea typeface="Times New Roman" panose="02020603050405020304" pitchFamily="18" charset="0"/>
              </a:rPr>
              <a:t>XGBoost</a:t>
            </a:r>
            <a:r>
              <a:rPr lang="en-US" dirty="0">
                <a:latin typeface="Times New Roman" panose="02020603050405020304" pitchFamily="18" charset="0"/>
                <a:ea typeface="Times New Roman" panose="02020603050405020304" pitchFamily="18" charset="0"/>
              </a:rPr>
              <a:t>, Stacking Classifiers, and Decision Trees, demonstrated superior performance in accuracy and precision compared to traditional models like SVC and Naive Bayes. These results suggest that advanced machine learning techniques can enhance the prediction of smartphone addiction by uncovering complex patterns in user behavior.</a:t>
            </a:r>
            <a:endParaRPr lang="en-IN" sz="2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599029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1C01-5208-489A-A3A6-AF3CB24A4AB4}"/>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2C39AA8B-A301-49BF-9DA8-22F614053810}"/>
              </a:ext>
            </a:extLst>
          </p:cNvPr>
          <p:cNvSpPr>
            <a:spLocks noGrp="1"/>
          </p:cNvSpPr>
          <p:nvPr>
            <p:ph idx="1"/>
          </p:nvPr>
        </p:nvSpPr>
        <p:spPr/>
        <p:txBody>
          <a:bodyPr>
            <a:normAutofit fontScale="25000" lnSpcReduction="20000"/>
          </a:bodyPr>
          <a:lstStyle/>
          <a:p>
            <a:pPr marL="577836" indent="-577836">
              <a:lnSpc>
                <a:spcPct val="120000"/>
              </a:lnSpc>
              <a:buNone/>
            </a:pPr>
            <a:r>
              <a:rPr lang="en-US" sz="10400" dirty="0"/>
              <a:t>[1] Elhai, J.D., Dvorak, R.D., Levine, J.C., &amp; Hall, B.J. (2017). Problematic smartphone use: A conceptual overview and systematic review of relations with anxiety and depression psychopathology. Journal of Affective Disorders,207, 251-259.</a:t>
            </a:r>
          </a:p>
          <a:p>
            <a:pPr marL="577836" indent="-577836">
              <a:lnSpc>
                <a:spcPct val="120000"/>
              </a:lnSpc>
              <a:buNone/>
            </a:pPr>
            <a:r>
              <a:rPr lang="en-US" sz="10400" dirty="0"/>
              <a:t>[2] Lin, Y.H., Lin, Y.C., Lee, Y.H., Lin, P.H., Lin, S.H., &amp; Chang, L.R. (2016). Time distortion associated with smartphone addiction: Identifying smartphone addiction via a mobile app. Journal of Psychiatric Research, 77, 6-10.</a:t>
            </a:r>
          </a:p>
          <a:p>
            <a:pPr marL="577836" indent="-577836">
              <a:lnSpc>
                <a:spcPct val="120000"/>
              </a:lnSpc>
              <a:buNone/>
            </a:pPr>
            <a:r>
              <a:rPr lang="en-US" sz="10400" dirty="0"/>
              <a:t>[3] Lee, H., Ahn, H., Choi, S., &amp; Choi, W. (2019). The SAMS: Smartphone Addiction Management System and verification. Journal of Medical Internet Research, </a:t>
            </a:r>
          </a:p>
          <a:p>
            <a:pPr marL="577836" indent="-577836">
              <a:lnSpc>
                <a:spcPct val="120000"/>
              </a:lnSpc>
              <a:buNone/>
            </a:pPr>
            <a:r>
              <a:rPr lang="en-US" sz="10400" dirty="0"/>
              <a:t>      21(6), e12853.</a:t>
            </a:r>
          </a:p>
          <a:p>
            <a:pPr marL="577836" indent="-577836">
              <a:lnSpc>
                <a:spcPct val="120000"/>
              </a:lnSpc>
              <a:buNone/>
            </a:pPr>
            <a:r>
              <a:rPr lang="en-US" sz="10400" dirty="0"/>
              <a:t>[4] Bianchi, A., &amp; Phillips, J.G. (2015). Psychological predictors of problem mobile phone use. </a:t>
            </a:r>
            <a:r>
              <a:rPr lang="en-US" sz="10400" dirty="0" err="1"/>
              <a:t>CyberPsychology</a:t>
            </a:r>
            <a:r>
              <a:rPr lang="en-US" sz="10400" dirty="0"/>
              <a:t> &amp;Behavior, 8(1), 39-51.</a:t>
            </a:r>
          </a:p>
          <a:p>
            <a:pPr marL="577836" indent="-577836">
              <a:lnSpc>
                <a:spcPct val="120000"/>
              </a:lnSpc>
              <a:buNone/>
            </a:pPr>
            <a:endParaRPr lang="en-US" sz="10400" dirty="0"/>
          </a:p>
          <a:p>
            <a:pPr marL="577836" indent="-577836">
              <a:lnSpc>
                <a:spcPct val="120000"/>
              </a:lnSpc>
              <a:buNone/>
            </a:pPr>
            <a:endParaRPr lang="en-US" sz="10400" dirty="0"/>
          </a:p>
          <a:p>
            <a:pPr marL="577836" indent="-577836" algn="l">
              <a:buNone/>
            </a:pPr>
            <a:endParaRPr lang="en-US" sz="10400" dirty="0"/>
          </a:p>
          <a:p>
            <a:pPr marL="577836" indent="-577836">
              <a:buNone/>
            </a:pPr>
            <a:endParaRPr lang="en-IN" dirty="0"/>
          </a:p>
        </p:txBody>
      </p:sp>
    </p:spTree>
    <p:extLst>
      <p:ext uri="{BB962C8B-B14F-4D97-AF65-F5344CB8AC3E}">
        <p14:creationId xmlns:p14="http://schemas.microsoft.com/office/powerpoint/2010/main" val="788754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IN" sz="4400" b="0" strike="noStrike" spc="-1" dirty="0">
                <a:solidFill>
                  <a:srgbClr val="FFFFFF"/>
                </a:solidFill>
                <a:latin typeface="Times New Roman"/>
              </a:rPr>
              <a:t>Git Hub Dashboards</a:t>
            </a:r>
            <a:endParaRPr lang="en-IN" dirty="0"/>
          </a:p>
        </p:txBody>
      </p:sp>
      <p:sp>
        <p:nvSpPr>
          <p:cNvPr id="4" name="Content Placeholder 2">
            <a:extLst>
              <a:ext uri="{FF2B5EF4-FFF2-40B4-BE49-F238E27FC236}">
                <a16:creationId xmlns:a16="http://schemas.microsoft.com/office/drawing/2014/main" id="{D0230333-6268-988A-D03E-098BB3A2845B}"/>
              </a:ext>
            </a:extLst>
          </p:cNvPr>
          <p:cNvSpPr txBox="1">
            <a:spLocks/>
          </p:cNvSpPr>
          <p:nvPr/>
        </p:nvSpPr>
        <p:spPr>
          <a:xfrm>
            <a:off x="256674" y="6055247"/>
            <a:ext cx="11721966" cy="436991"/>
          </a:xfrm>
          <a:prstGeom prst="rect">
            <a:avLst/>
          </a:prstGeom>
        </p:spPr>
        <p:txBody>
          <a:bodyPr vert="horz" lIns="91440" tIns="45720" rIns="91440" bIns="45720" rtlCol="0">
            <a:normAutofit lnSpcReduction="10000"/>
          </a:bodyPr>
          <a:lstStyle>
            <a:lvl1pPr marL="228600" indent="-228600" algn="just"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CSD 2021– 25_B-07</a:t>
            </a:r>
          </a:p>
        </p:txBody>
      </p:sp>
      <p:pic>
        <p:nvPicPr>
          <p:cNvPr id="11" name="Picture 10">
            <a:extLst>
              <a:ext uri="{FF2B5EF4-FFF2-40B4-BE49-F238E27FC236}">
                <a16:creationId xmlns:a16="http://schemas.microsoft.com/office/drawing/2014/main" id="{ED6BAEDE-FCD2-94AF-9AF2-3A99591A5E3E}"/>
              </a:ext>
            </a:extLst>
          </p:cNvPr>
          <p:cNvPicPr>
            <a:picLocks noChangeAspect="1"/>
          </p:cNvPicPr>
          <p:nvPr/>
        </p:nvPicPr>
        <p:blipFill rotWithShape="1">
          <a:blip r:embed="rId2"/>
          <a:srcRect l="1625" t="24605" r="78751" b="18256"/>
          <a:stretch/>
        </p:blipFill>
        <p:spPr>
          <a:xfrm>
            <a:off x="2198915" y="4125685"/>
            <a:ext cx="468086" cy="195943"/>
          </a:xfrm>
          <a:prstGeom prst="rect">
            <a:avLst/>
          </a:prstGeom>
        </p:spPr>
      </p:pic>
      <p:pic>
        <p:nvPicPr>
          <p:cNvPr id="12" name="Picture 11">
            <a:extLst>
              <a:ext uri="{FF2B5EF4-FFF2-40B4-BE49-F238E27FC236}">
                <a16:creationId xmlns:a16="http://schemas.microsoft.com/office/drawing/2014/main" id="{2C470F4D-121C-AD0E-B441-3D4678B99933}"/>
              </a:ext>
            </a:extLst>
          </p:cNvPr>
          <p:cNvPicPr>
            <a:picLocks noChangeAspect="1"/>
          </p:cNvPicPr>
          <p:nvPr/>
        </p:nvPicPr>
        <p:blipFill rotWithShape="1">
          <a:blip r:embed="rId2"/>
          <a:srcRect l="1625" t="24605" r="78751" b="18256"/>
          <a:stretch/>
        </p:blipFill>
        <p:spPr>
          <a:xfrm>
            <a:off x="2057401" y="2166256"/>
            <a:ext cx="468086" cy="217716"/>
          </a:xfrm>
          <a:prstGeom prst="rect">
            <a:avLst/>
          </a:prstGeom>
        </p:spPr>
      </p:pic>
      <p:pic>
        <p:nvPicPr>
          <p:cNvPr id="13" name="Picture 12">
            <a:extLst>
              <a:ext uri="{FF2B5EF4-FFF2-40B4-BE49-F238E27FC236}">
                <a16:creationId xmlns:a16="http://schemas.microsoft.com/office/drawing/2014/main" id="{BB1E50EC-577C-CC91-939F-2DB8FC4054A7}"/>
              </a:ext>
            </a:extLst>
          </p:cNvPr>
          <p:cNvPicPr>
            <a:picLocks noChangeAspect="1"/>
          </p:cNvPicPr>
          <p:nvPr/>
        </p:nvPicPr>
        <p:blipFill rotWithShape="1">
          <a:blip r:embed="rId2"/>
          <a:srcRect l="1625" t="24605" r="78751" b="18256"/>
          <a:stretch/>
        </p:blipFill>
        <p:spPr>
          <a:xfrm>
            <a:off x="2302331" y="1654925"/>
            <a:ext cx="468086" cy="195943"/>
          </a:xfrm>
          <a:prstGeom prst="rect">
            <a:avLst/>
          </a:prstGeom>
        </p:spPr>
      </p:pic>
      <p:pic>
        <p:nvPicPr>
          <p:cNvPr id="8" name="Content Placeholder 7">
            <a:extLst>
              <a:ext uri="{FF2B5EF4-FFF2-40B4-BE49-F238E27FC236}">
                <a16:creationId xmlns:a16="http://schemas.microsoft.com/office/drawing/2014/main" id="{EF134593-FA88-A788-7D23-1BC3E4BD7F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180" y="1096963"/>
            <a:ext cx="10747610" cy="4806532"/>
          </a:xfrm>
        </p:spPr>
      </p:pic>
    </p:spTree>
    <p:extLst>
      <p:ext uri="{BB962C8B-B14F-4D97-AF65-F5344CB8AC3E}">
        <p14:creationId xmlns:p14="http://schemas.microsoft.com/office/powerpoint/2010/main" val="3279406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920484"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Any Queries?</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513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96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E5ABA-4EEC-93CB-B80F-B613962CD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F5D27-5E60-24BC-BD08-193C3A875BB8}"/>
              </a:ext>
            </a:extLst>
          </p:cNvPr>
          <p:cNvSpPr>
            <a:spLocks noGrp="1"/>
          </p:cNvSpPr>
          <p:nvPr>
            <p:ph type="title"/>
          </p:nvPr>
        </p:nvSpPr>
        <p:spPr/>
        <p:txBody>
          <a:bodyPr/>
          <a:lstStyle/>
          <a:p>
            <a:r>
              <a:rPr lang="en-US" dirty="0"/>
              <a:t>Cond..,</a:t>
            </a:r>
            <a:endParaRPr lang="en-IN" dirty="0"/>
          </a:p>
        </p:txBody>
      </p:sp>
      <p:sp>
        <p:nvSpPr>
          <p:cNvPr id="3" name="Content Placeholder 2">
            <a:extLst>
              <a:ext uri="{FF2B5EF4-FFF2-40B4-BE49-F238E27FC236}">
                <a16:creationId xmlns:a16="http://schemas.microsoft.com/office/drawing/2014/main" id="{E76A9229-D394-2211-25C3-640866BCBB91}"/>
              </a:ext>
            </a:extLst>
          </p:cNvPr>
          <p:cNvSpPr>
            <a:spLocks noGrp="1"/>
          </p:cNvSpPr>
          <p:nvPr>
            <p:ph idx="1"/>
          </p:nvPr>
        </p:nvSpPr>
        <p:spPr/>
        <p:txBody>
          <a:bodyPr>
            <a:normAutofit fontScale="92500" lnSpcReduction="10000"/>
          </a:bodyPr>
          <a:lstStyle/>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Proposed System</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Planning</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Requirements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Data Preprocessing Techniques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Data Flow Diagram</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References</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GitHub Link</a:t>
            </a:r>
          </a:p>
          <a:p>
            <a:pPr marL="461963" indent="-461963">
              <a:lnSpc>
                <a:spcPct val="150000"/>
              </a:lnSpc>
              <a:spcBef>
                <a:spcPts val="500"/>
              </a:spcBef>
              <a:spcAft>
                <a:spcPts val="500"/>
              </a:spcAft>
              <a:buBlip>
                <a:blip r:embed="rId2">
                  <a:extLst>
                    <a:ext uri="{96DAC541-7B7A-43D3-8B79-37D633B846F1}">
                      <asvg:svgBlip xmlns:asvg="http://schemas.microsoft.com/office/drawing/2016/SVG/main" r:embed="rId3"/>
                    </a:ext>
                  </a:extLst>
                </a:blip>
              </a:buBlip>
            </a:pPr>
            <a:r>
              <a:rPr lang="en-US" dirty="0"/>
              <a:t>Queries</a:t>
            </a:r>
            <a:endParaRPr lang="en-IN" dirty="0"/>
          </a:p>
        </p:txBody>
      </p:sp>
    </p:spTree>
    <p:extLst>
      <p:ext uri="{BB962C8B-B14F-4D97-AF65-F5344CB8AC3E}">
        <p14:creationId xmlns:p14="http://schemas.microsoft.com/office/powerpoint/2010/main" val="78930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32F6-FBCB-466E-BBD9-82200D06C6BD}"/>
              </a:ext>
            </a:extLst>
          </p:cNvPr>
          <p:cNvSpPr>
            <a:spLocks noGrp="1"/>
          </p:cNvSpPr>
          <p:nvPr>
            <p:ph type="title"/>
          </p:nvPr>
        </p:nvSpPr>
        <p:spPr/>
        <p:txBody>
          <a:bodyPr/>
          <a:lstStyle/>
          <a:p>
            <a:r>
              <a:rPr lang="en-US" dirty="0"/>
              <a:t>Problem Statement</a:t>
            </a:r>
            <a:endParaRPr lang="en-IN" dirty="0"/>
          </a:p>
        </p:txBody>
      </p:sp>
      <p:sp>
        <p:nvSpPr>
          <p:cNvPr id="6" name="Content Placeholder 2">
            <a:extLst>
              <a:ext uri="{FF2B5EF4-FFF2-40B4-BE49-F238E27FC236}">
                <a16:creationId xmlns:a16="http://schemas.microsoft.com/office/drawing/2014/main" id="{7AC86CD8-CB6D-4B54-951B-2D0FC1B8710A}"/>
              </a:ext>
            </a:extLst>
          </p:cNvPr>
          <p:cNvSpPr>
            <a:spLocks noGrp="1"/>
          </p:cNvSpPr>
          <p:nvPr>
            <p:ph idx="1"/>
          </p:nvPr>
        </p:nvSpPr>
        <p:spPr>
          <a:xfrm>
            <a:off x="199506" y="1097279"/>
            <a:ext cx="8383020" cy="5394960"/>
          </a:xfrm>
        </p:spPr>
        <p:txBody>
          <a:bodyPr>
            <a:normAutofit fontScale="92500" lnSpcReduction="10000"/>
          </a:bodyPr>
          <a:lstStyle/>
          <a:p>
            <a:pPr marL="457200" indent="-457200">
              <a:buFont typeface="Wingdings" panose="05000000000000000000" pitchFamily="2" charset="2"/>
              <a:buChar char="Ø"/>
            </a:pPr>
            <a:r>
              <a:rPr lang="en-US" sz="2800" b="0" i="0" u="none" strike="noStrike" dirty="0">
                <a:solidFill>
                  <a:srgbClr val="000000"/>
                </a:solidFill>
                <a:effectLst/>
                <a:latin typeface="Times New Roman" panose="02020603050405020304" pitchFamily="18" charset="0"/>
              </a:rPr>
              <a:t>Smartphone addiction, though increasingly recognized, is not always easily diagnosed or predicted. Many existing models either fail to capture the full scope of behaviors leading to addiction or lack the accuracy needed to provide reliable predictions.</a:t>
            </a:r>
            <a:endParaRPr lang="en-US" sz="2800" dirty="0"/>
          </a:p>
          <a:p>
            <a:pPr marL="457200" indent="-457200">
              <a:buFont typeface="Wingdings" panose="05000000000000000000" pitchFamily="2" charset="2"/>
              <a:buChar char="Ø"/>
            </a:pPr>
            <a:r>
              <a:rPr lang="en-US" sz="2800" b="0" i="0" u="none" strike="noStrike" dirty="0">
                <a:solidFill>
                  <a:srgbClr val="000000"/>
                </a:solidFill>
                <a:effectLst/>
                <a:latin typeface="Times New Roman" panose="02020603050405020304" pitchFamily="18" charset="0"/>
              </a:rPr>
              <a:t>As mobile technology continues to become an integral part of everyday life, there is an urgent need for a robust, data-driven approach to identifying potential smartphone       addiction cases. </a:t>
            </a:r>
            <a:endParaRPr lang="en-US" sz="2800" dirty="0"/>
          </a:p>
          <a:p>
            <a:pPr algn="l" rtl="0"/>
            <a:r>
              <a:rPr lang="en-US" sz="2800" b="0" i="0" u="none" strike="noStrike" dirty="0">
                <a:solidFill>
                  <a:srgbClr val="000000"/>
                </a:solidFill>
                <a:effectLst/>
                <a:latin typeface="Times New Roman" panose="02020603050405020304" pitchFamily="18" charset="0"/>
              </a:rPr>
              <a:t>  The absence of reliable prediction models limits our ability to intervene early and address  the addiction before it worsens. Thus, the central problem this research aims to solve is the accurate prediction of smartphone addiction using machine learning techniques.</a:t>
            </a:r>
            <a:endParaRPr lang="en-US" sz="2800" b="0" dirty="0">
              <a:effectLst/>
            </a:endParaRPr>
          </a:p>
          <a:p>
            <a:pPr marL="0" indent="0" algn="l">
              <a:buNone/>
            </a:pPr>
            <a:br>
              <a:rPr lang="en-US" sz="1200" dirty="0"/>
            </a:br>
            <a:endParaRPr lang="en-US" sz="1200" dirty="0"/>
          </a:p>
          <a:p>
            <a:pPr marL="0" indent="0">
              <a:buNone/>
            </a:pPr>
            <a:endParaRPr lang="en-US" sz="2600" b="0" i="0" u="none" strike="noStrike" dirty="0">
              <a:solidFill>
                <a:srgbClr val="000000"/>
              </a:solidFill>
              <a:effectLst/>
              <a:latin typeface="Times New Roman" panose="02020603050405020304" pitchFamily="18" charset="0"/>
            </a:endParaRPr>
          </a:p>
        </p:txBody>
      </p:sp>
      <p:pic>
        <p:nvPicPr>
          <p:cNvPr id="3" name="Picture 2">
            <a:extLst>
              <a:ext uri="{FF2B5EF4-FFF2-40B4-BE49-F238E27FC236}">
                <a16:creationId xmlns:a16="http://schemas.microsoft.com/office/drawing/2014/main" id="{E7360010-AB03-EF6E-E347-45E869361E0C}"/>
              </a:ext>
            </a:extLst>
          </p:cNvPr>
          <p:cNvPicPr>
            <a:picLocks noChangeAspect="1"/>
          </p:cNvPicPr>
          <p:nvPr/>
        </p:nvPicPr>
        <p:blipFill>
          <a:blip r:embed="rId2"/>
          <a:stretch>
            <a:fillRect/>
          </a:stretch>
        </p:blipFill>
        <p:spPr>
          <a:xfrm>
            <a:off x="8758988" y="1168178"/>
            <a:ext cx="3233506" cy="4623022"/>
          </a:xfrm>
          <a:prstGeom prst="rect">
            <a:avLst/>
          </a:prstGeom>
        </p:spPr>
      </p:pic>
    </p:spTree>
    <p:extLst>
      <p:ext uri="{BB962C8B-B14F-4D97-AF65-F5344CB8AC3E}">
        <p14:creationId xmlns:p14="http://schemas.microsoft.com/office/powerpoint/2010/main" val="31678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C33A-96D3-E57F-519C-8C6F0E6A528E}"/>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261FF8A7-0B90-FA8D-E845-C04669C1D9D1}"/>
              </a:ext>
            </a:extLst>
          </p:cNvPr>
          <p:cNvSpPr>
            <a:spLocks noGrp="1"/>
          </p:cNvSpPr>
          <p:nvPr>
            <p:ph idx="1"/>
          </p:nvPr>
        </p:nvSpPr>
        <p:spPr/>
        <p:txBody>
          <a:bodyPr>
            <a:normAutofit fontScale="25000" lnSpcReduction="20000"/>
          </a:bodyPr>
          <a:lstStyle/>
          <a:p>
            <a:pPr>
              <a:lnSpc>
                <a:spcPct val="120000"/>
              </a:lnSpc>
            </a:pPr>
            <a:r>
              <a:rPr lang="en-US" sz="9600" dirty="0"/>
              <a:t>The main goal of this research is to develop a machine learning model that accurately predicts smartphone addiction by analyzing a range of behavioral and demographic factors. The specific objectives of the study are:</a:t>
            </a:r>
            <a:endParaRPr lang="en-IN" sz="9600" dirty="0"/>
          </a:p>
          <a:p>
            <a:pPr lvl="0">
              <a:lnSpc>
                <a:spcPct val="120000"/>
              </a:lnSpc>
            </a:pPr>
            <a:r>
              <a:rPr lang="en-US" sz="9600" dirty="0"/>
              <a:t>Identifying key factors that influence smartphone addiction and evaluate the effectiveness of various machine learning algorithms, including Support Vector Classifier (SVC), Naive Bayes (NB), AdaBoost, </a:t>
            </a:r>
            <a:r>
              <a:rPr lang="en-US" sz="9600" dirty="0" err="1"/>
              <a:t>XGBoost</a:t>
            </a:r>
            <a:r>
              <a:rPr lang="en-US" sz="9600" dirty="0"/>
              <a:t>, Decision Trees.</a:t>
            </a:r>
            <a:endParaRPr lang="en-IN" sz="9600" dirty="0"/>
          </a:p>
          <a:p>
            <a:pPr lvl="0">
              <a:lnSpc>
                <a:spcPct val="120000"/>
              </a:lnSpc>
            </a:pPr>
            <a:r>
              <a:rPr lang="en-US" sz="9600" dirty="0"/>
              <a:t>Comparing the accuracy of traditional algorithms with newer ensemble techniques.</a:t>
            </a:r>
            <a:endParaRPr lang="en-US" sz="9600" b="0" i="0" u="none" strike="noStrike" dirty="0">
              <a:solidFill>
                <a:srgbClr val="000000"/>
              </a:solidFill>
              <a:effectLst/>
              <a:latin typeface="Times New Roman" panose="02020603050405020304" pitchFamily="18" charset="0"/>
            </a:endParaRPr>
          </a:p>
          <a:p>
            <a:pPr algn="just" rtl="0"/>
            <a:endParaRPr lang="en-US" sz="2800" b="0" dirty="0">
              <a:effectLst/>
            </a:endParaRPr>
          </a:p>
          <a:p>
            <a:pPr marL="0" indent="0">
              <a:buNone/>
            </a:pPr>
            <a:br>
              <a:rPr lang="en-US" dirty="0"/>
            </a:br>
            <a:endParaRPr lang="en-IN" dirty="0"/>
          </a:p>
        </p:txBody>
      </p:sp>
      <p:pic>
        <p:nvPicPr>
          <p:cNvPr id="4" name="Picture 3">
            <a:extLst>
              <a:ext uri="{FF2B5EF4-FFF2-40B4-BE49-F238E27FC236}">
                <a16:creationId xmlns:a16="http://schemas.microsoft.com/office/drawing/2014/main" id="{80216A0A-B514-7622-BD83-C535D421061F}"/>
              </a:ext>
            </a:extLst>
          </p:cNvPr>
          <p:cNvPicPr>
            <a:picLocks noChangeAspect="1"/>
          </p:cNvPicPr>
          <p:nvPr/>
        </p:nvPicPr>
        <p:blipFill>
          <a:blip r:embed="rId2"/>
          <a:stretch>
            <a:fillRect/>
          </a:stretch>
        </p:blipFill>
        <p:spPr>
          <a:xfrm>
            <a:off x="2197768" y="3996832"/>
            <a:ext cx="7363327" cy="2495406"/>
          </a:xfrm>
          <a:prstGeom prst="rect">
            <a:avLst/>
          </a:prstGeom>
        </p:spPr>
      </p:pic>
    </p:spTree>
    <p:extLst>
      <p:ext uri="{BB962C8B-B14F-4D97-AF65-F5344CB8AC3E}">
        <p14:creationId xmlns:p14="http://schemas.microsoft.com/office/powerpoint/2010/main" val="347432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3825-8712-1D2E-8984-88239ABB467E}"/>
              </a:ext>
            </a:extLst>
          </p:cNvPr>
          <p:cNvSpPr>
            <a:spLocks noGrp="1"/>
          </p:cNvSpPr>
          <p:nvPr>
            <p:ph type="title"/>
          </p:nvPr>
        </p:nvSpPr>
        <p:spPr/>
        <p:txBody>
          <a:bodyPr/>
          <a:lstStyle/>
          <a:p>
            <a:r>
              <a:rPr lang="en-IN" dirty="0"/>
              <a:t>Cond..,</a:t>
            </a:r>
          </a:p>
        </p:txBody>
      </p:sp>
      <p:sp>
        <p:nvSpPr>
          <p:cNvPr id="3" name="Content Placeholder 2">
            <a:extLst>
              <a:ext uri="{FF2B5EF4-FFF2-40B4-BE49-F238E27FC236}">
                <a16:creationId xmlns:a16="http://schemas.microsoft.com/office/drawing/2014/main" id="{C4A2FFC1-2510-41B6-FD78-116162637506}"/>
              </a:ext>
            </a:extLst>
          </p:cNvPr>
          <p:cNvSpPr>
            <a:spLocks noGrp="1"/>
          </p:cNvSpPr>
          <p:nvPr>
            <p:ph idx="1"/>
          </p:nvPr>
        </p:nvSpPr>
        <p:spPr>
          <a:xfrm>
            <a:off x="199506" y="1097279"/>
            <a:ext cx="7805506" cy="5394960"/>
          </a:xfrm>
        </p:spPr>
        <p:txBody>
          <a:bodyPr/>
          <a:lstStyle/>
          <a:p>
            <a:pPr lvl="0">
              <a:lnSpc>
                <a:spcPct val="110000"/>
              </a:lnSpc>
            </a:pPr>
            <a:r>
              <a:rPr lang="en-US" sz="2800" dirty="0"/>
              <a:t>Providing actionable insights for stakeholders, such as educators and mental health professionals, to aid in intervention strategies.</a:t>
            </a:r>
            <a:endParaRPr lang="en-IN" sz="2800" dirty="0"/>
          </a:p>
          <a:p>
            <a:pPr lvl="0">
              <a:lnSpc>
                <a:spcPct val="100000"/>
              </a:lnSpc>
            </a:pPr>
            <a:r>
              <a:rPr lang="en-US" sz="2800" dirty="0"/>
              <a:t>To emphasize the importance of this research in addressing the increasing issue of smartphone addiction. By enabling early detection through predictive models, timely interventions can be implemented to reduce the negative effects on mental health, productivity, and social relationships.</a:t>
            </a:r>
          </a:p>
          <a:p>
            <a:pPr marL="0" indent="0">
              <a:buNone/>
            </a:pPr>
            <a:endParaRPr lang="en-IN" dirty="0"/>
          </a:p>
        </p:txBody>
      </p:sp>
      <p:pic>
        <p:nvPicPr>
          <p:cNvPr id="4" name="Picture 3">
            <a:extLst>
              <a:ext uri="{FF2B5EF4-FFF2-40B4-BE49-F238E27FC236}">
                <a16:creationId xmlns:a16="http://schemas.microsoft.com/office/drawing/2014/main" id="{8C5CC053-8289-5C29-E0B8-A02ED6DA3BA3}"/>
              </a:ext>
            </a:extLst>
          </p:cNvPr>
          <p:cNvPicPr>
            <a:picLocks noChangeAspect="1"/>
          </p:cNvPicPr>
          <p:nvPr/>
        </p:nvPicPr>
        <p:blipFill>
          <a:blip r:embed="rId2"/>
          <a:stretch>
            <a:fillRect/>
          </a:stretch>
        </p:blipFill>
        <p:spPr>
          <a:xfrm>
            <a:off x="8133346" y="1066595"/>
            <a:ext cx="3652663" cy="4724809"/>
          </a:xfrm>
          <a:prstGeom prst="rect">
            <a:avLst/>
          </a:prstGeom>
        </p:spPr>
      </p:pic>
    </p:spTree>
    <p:extLst>
      <p:ext uri="{BB962C8B-B14F-4D97-AF65-F5344CB8AC3E}">
        <p14:creationId xmlns:p14="http://schemas.microsoft.com/office/powerpoint/2010/main" val="319300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B1F9-5637-475E-835E-7AA9BC8EA59B}"/>
              </a:ext>
            </a:extLst>
          </p:cNvPr>
          <p:cNvSpPr>
            <a:spLocks noGrp="1"/>
          </p:cNvSpPr>
          <p:nvPr>
            <p:ph type="title"/>
          </p:nvPr>
        </p:nvSpPr>
        <p:spPr/>
        <p:txBody>
          <a:bodyPr/>
          <a:lstStyle/>
          <a:p>
            <a:pPr algn="just"/>
            <a:r>
              <a:rPr lang="en-US" dirty="0"/>
              <a:t>Literature Survey</a:t>
            </a:r>
            <a:endParaRPr lang="en-IN" dirty="0"/>
          </a:p>
        </p:txBody>
      </p:sp>
      <p:graphicFrame>
        <p:nvGraphicFramePr>
          <p:cNvPr id="3" name="Table 2">
            <a:extLst>
              <a:ext uri="{FF2B5EF4-FFF2-40B4-BE49-F238E27FC236}">
                <a16:creationId xmlns:a16="http://schemas.microsoft.com/office/drawing/2014/main" id="{E3724B96-9C9C-BF71-74CF-E01F6539898C}"/>
              </a:ext>
            </a:extLst>
          </p:cNvPr>
          <p:cNvGraphicFramePr>
            <a:graphicFrameLocks noGrp="1"/>
          </p:cNvGraphicFramePr>
          <p:nvPr>
            <p:extLst>
              <p:ext uri="{D42A27DB-BD31-4B8C-83A1-F6EECF244321}">
                <p14:modId xmlns:p14="http://schemas.microsoft.com/office/powerpoint/2010/main" val="2085972166"/>
              </p:ext>
            </p:extLst>
          </p:nvPr>
        </p:nvGraphicFramePr>
        <p:xfrm>
          <a:off x="73088" y="980912"/>
          <a:ext cx="12045819" cy="5644329"/>
        </p:xfrm>
        <a:graphic>
          <a:graphicData uri="http://schemas.openxmlformats.org/drawingml/2006/table">
            <a:tbl>
              <a:tblPr firstRow="1" bandRow="1">
                <a:tableStyleId>{5C22544A-7EE6-4342-B048-85BDC9FD1C3A}</a:tableStyleId>
              </a:tblPr>
              <a:tblGrid>
                <a:gridCol w="478159">
                  <a:extLst>
                    <a:ext uri="{9D8B030D-6E8A-4147-A177-3AD203B41FA5}">
                      <a16:colId xmlns:a16="http://schemas.microsoft.com/office/drawing/2014/main" val="1877128159"/>
                    </a:ext>
                  </a:extLst>
                </a:gridCol>
                <a:gridCol w="1927470">
                  <a:extLst>
                    <a:ext uri="{9D8B030D-6E8A-4147-A177-3AD203B41FA5}">
                      <a16:colId xmlns:a16="http://schemas.microsoft.com/office/drawing/2014/main" val="2353965450"/>
                    </a:ext>
                  </a:extLst>
                </a:gridCol>
                <a:gridCol w="1403918">
                  <a:extLst>
                    <a:ext uri="{9D8B030D-6E8A-4147-A177-3AD203B41FA5}">
                      <a16:colId xmlns:a16="http://schemas.microsoft.com/office/drawing/2014/main" val="4271515949"/>
                    </a:ext>
                  </a:extLst>
                </a:gridCol>
                <a:gridCol w="1789616">
                  <a:extLst>
                    <a:ext uri="{9D8B030D-6E8A-4147-A177-3AD203B41FA5}">
                      <a16:colId xmlns:a16="http://schemas.microsoft.com/office/drawing/2014/main" val="919807571"/>
                    </a:ext>
                  </a:extLst>
                </a:gridCol>
                <a:gridCol w="1754914">
                  <a:extLst>
                    <a:ext uri="{9D8B030D-6E8A-4147-A177-3AD203B41FA5}">
                      <a16:colId xmlns:a16="http://schemas.microsoft.com/office/drawing/2014/main" val="2381179260"/>
                    </a:ext>
                  </a:extLst>
                </a:gridCol>
                <a:gridCol w="3000201">
                  <a:extLst>
                    <a:ext uri="{9D8B030D-6E8A-4147-A177-3AD203B41FA5}">
                      <a16:colId xmlns:a16="http://schemas.microsoft.com/office/drawing/2014/main" val="1551066819"/>
                    </a:ext>
                  </a:extLst>
                </a:gridCol>
                <a:gridCol w="1691541">
                  <a:extLst>
                    <a:ext uri="{9D8B030D-6E8A-4147-A177-3AD203B41FA5}">
                      <a16:colId xmlns:a16="http://schemas.microsoft.com/office/drawing/2014/main" val="652884482"/>
                    </a:ext>
                  </a:extLst>
                </a:gridCol>
              </a:tblGrid>
              <a:tr h="827176">
                <a:tc>
                  <a:txBody>
                    <a:bodyPr/>
                    <a:lstStyle/>
                    <a:p>
                      <a:r>
                        <a:rPr lang="en-US" sz="1900" dirty="0"/>
                        <a:t>No</a:t>
                      </a:r>
                    </a:p>
                  </a:txBody>
                  <a:tcPr/>
                </a:tc>
                <a:tc>
                  <a:txBody>
                    <a:bodyPr/>
                    <a:lstStyle/>
                    <a:p>
                      <a:r>
                        <a:rPr lang="en-US" sz="1900" dirty="0"/>
                        <a:t>Title</a:t>
                      </a:r>
                    </a:p>
                  </a:txBody>
                  <a:tcPr/>
                </a:tc>
                <a:tc>
                  <a:txBody>
                    <a:bodyPr/>
                    <a:lstStyle/>
                    <a:p>
                      <a:r>
                        <a:rPr lang="en-US" sz="1900" dirty="0"/>
                        <a:t>Author</a:t>
                      </a:r>
                    </a:p>
                  </a:txBody>
                  <a:tcPr/>
                </a:tc>
                <a:tc>
                  <a:txBody>
                    <a:bodyPr/>
                    <a:lstStyle/>
                    <a:p>
                      <a:r>
                        <a:rPr lang="en-US" sz="1900" dirty="0"/>
                        <a:t>Journal Name &amp; Year</a:t>
                      </a:r>
                    </a:p>
                  </a:txBody>
                  <a:tcPr/>
                </a:tc>
                <a:tc>
                  <a:txBody>
                    <a:bodyPr/>
                    <a:lstStyle/>
                    <a:p>
                      <a:r>
                        <a:rPr lang="en-US" sz="1900" dirty="0"/>
                        <a:t>Methodology Adapted</a:t>
                      </a:r>
                    </a:p>
                  </a:txBody>
                  <a:tcPr/>
                </a:tc>
                <a:tc>
                  <a:txBody>
                    <a:bodyPr/>
                    <a:lstStyle/>
                    <a:p>
                      <a:r>
                        <a:rPr lang="en-US" sz="1900" dirty="0"/>
                        <a:t>Key Findings</a:t>
                      </a:r>
                    </a:p>
                  </a:txBody>
                  <a:tcPr/>
                </a:tc>
                <a:tc>
                  <a:txBody>
                    <a:bodyPr/>
                    <a:lstStyle/>
                    <a:p>
                      <a:r>
                        <a:rPr lang="en-US" sz="1900" dirty="0"/>
                        <a:t>Gaps</a:t>
                      </a:r>
                    </a:p>
                  </a:txBody>
                  <a:tcPr/>
                </a:tc>
                <a:extLst>
                  <a:ext uri="{0D108BD9-81ED-4DB2-BD59-A6C34878D82A}">
                    <a16:rowId xmlns:a16="http://schemas.microsoft.com/office/drawing/2014/main" val="4113324784"/>
                  </a:ext>
                </a:extLst>
              </a:tr>
              <a:tr h="1315962">
                <a:tc>
                  <a:txBody>
                    <a:bodyPr/>
                    <a:lstStyle/>
                    <a:p>
                      <a:r>
                        <a:rPr lang="en-US" sz="1900" dirty="0"/>
                        <a:t>1.</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Relationships among smartphone addiction, stress satisfaction with life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600" dirty="0"/>
                        <a:t>Samaha &amp; Hawi </a:t>
                      </a:r>
                      <a:endParaRPr lang="en-US" sz="1600" dirty="0"/>
                    </a:p>
                    <a:p>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Computers in Human </a:t>
                      </a:r>
                      <a:r>
                        <a:rPr lang="en-IN" sz="1600" dirty="0" err="1"/>
                        <a:t>Behavior</a:t>
                      </a:r>
                      <a:r>
                        <a:rPr lang="en-IN" sz="1600" dirty="0"/>
                        <a:t> &amp;</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2016</a:t>
                      </a:r>
                      <a:endParaRPr lang="en-US" sz="1600" dirty="0"/>
                    </a:p>
                    <a:p>
                      <a:endParaRPr lang="en-US"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Machine learning Techniques like  Linear Regression and accuracy 53%</a:t>
                      </a:r>
                    </a:p>
                    <a:p>
                      <a:endParaRPr lang="en-US" sz="19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The study found that smartphone addiction can have negative effects on mental health and well-being.</a:t>
                      </a:r>
                    </a:p>
                  </a:txBody>
                  <a:tcPr/>
                </a:tc>
                <a:tc>
                  <a:txBody>
                    <a:bodyPr/>
                    <a:lstStyle/>
                    <a:p>
                      <a:r>
                        <a:rPr lang="en-US" sz="1600" dirty="0"/>
                        <a:t>Limited sample size.</a:t>
                      </a:r>
                    </a:p>
                  </a:txBody>
                  <a:tcPr/>
                </a:tc>
                <a:extLst>
                  <a:ext uri="{0D108BD9-81ED-4DB2-BD59-A6C34878D82A}">
                    <a16:rowId xmlns:a16="http://schemas.microsoft.com/office/drawing/2014/main" val="3143579915"/>
                  </a:ext>
                </a:extLst>
              </a:tr>
              <a:tr h="1616753">
                <a:tc>
                  <a:txBody>
                    <a:bodyPr/>
                    <a:lstStyle/>
                    <a:p>
                      <a:r>
                        <a:rPr lang="en-US" sz="1900" dirty="0"/>
                        <a:t>2</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Severity Detection of Problematic Smartphone Usage (PSU) and its Effect on Human Lifestyle.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Fairuz Tanzim Achal∗, </a:t>
                      </a:r>
                      <a:r>
                        <a:rPr lang="en-US" sz="1600" dirty="0" err="1"/>
                        <a:t>Mosammat</a:t>
                      </a:r>
                      <a:r>
                        <a:rPr lang="en-US" sz="1600" dirty="0"/>
                        <a:t> Suraiya</a:t>
                      </a:r>
                    </a:p>
                    <a:p>
                      <a:endParaRPr lang="en-US" sz="16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dirty="0"/>
                        <a:t>2023 IEEE 8th (I2CT) Pune, India &amp; 2023</a:t>
                      </a:r>
                    </a:p>
                    <a:p>
                      <a:endParaRPr lang="en-US" sz="1600" dirty="0"/>
                    </a:p>
                  </a:txBody>
                  <a:tcPr/>
                </a:tc>
                <a:tc>
                  <a:txBody>
                    <a:bodyPr/>
                    <a:lstStyle/>
                    <a:p>
                      <a:r>
                        <a:rPr lang="en-US" sz="1600" dirty="0"/>
                        <a:t>Machine Learning Techniques like SVM, Random forest and accuracy 83%</a:t>
                      </a:r>
                    </a:p>
                  </a:txBody>
                  <a:tcPr/>
                </a:tc>
                <a:tc>
                  <a:txBody>
                    <a:bodyPr/>
                    <a:lstStyle/>
                    <a:p>
                      <a:r>
                        <a:rPr lang="en-US" sz="1600" dirty="0"/>
                        <a:t> PSU severity is associated with negative effects on mental health.</a:t>
                      </a:r>
                    </a:p>
                  </a:txBody>
                  <a:tcPr/>
                </a:tc>
                <a:tc>
                  <a:txBody>
                    <a:bodyPr/>
                    <a:lstStyle/>
                    <a:p>
                      <a:r>
                        <a:rPr lang="en-IN" sz="1600" b="0" dirty="0"/>
                        <a:t>Lack of standardized measures.</a:t>
                      </a:r>
                      <a:endParaRPr lang="en-US" sz="1600" b="0" dirty="0"/>
                    </a:p>
                  </a:txBody>
                  <a:tcPr/>
                </a:tc>
                <a:extLst>
                  <a:ext uri="{0D108BD9-81ED-4DB2-BD59-A6C34878D82A}">
                    <a16:rowId xmlns:a16="http://schemas.microsoft.com/office/drawing/2014/main" val="967871686"/>
                  </a:ext>
                </a:extLst>
              </a:tr>
              <a:tr h="1315962">
                <a:tc>
                  <a:txBody>
                    <a:bodyPr/>
                    <a:lstStyle/>
                    <a:p>
                      <a:r>
                        <a:rPr lang="en-US" sz="1900" dirty="0"/>
                        <a:t>3</a:t>
                      </a:r>
                    </a:p>
                  </a:txBody>
                  <a:tcPr/>
                </a:tc>
                <a:tc>
                  <a:txBody>
                    <a:bodyPr/>
                    <a:lstStyle/>
                    <a:p>
                      <a:r>
                        <a:rPr lang="en-US" sz="1600" dirty="0"/>
                        <a:t>The relationship</a:t>
                      </a:r>
                    </a:p>
                    <a:p>
                      <a:r>
                        <a:rPr lang="en-US" sz="1600" dirty="0"/>
                        <a:t>between smartphone</a:t>
                      </a:r>
                    </a:p>
                    <a:p>
                      <a:r>
                        <a:rPr lang="en-US" sz="1600" dirty="0"/>
                        <a:t>usage duration</a:t>
                      </a:r>
                    </a:p>
                  </a:txBody>
                  <a:tcPr/>
                </a:tc>
                <a:tc>
                  <a:txBody>
                    <a:bodyPr/>
                    <a:lstStyle/>
                    <a:p>
                      <a:r>
                        <a:rPr lang="en-IN" sz="1600" dirty="0"/>
                        <a:t>Rodney Pope</a:t>
                      </a:r>
                      <a:endParaRPr lang="en-US" sz="1600" dirty="0"/>
                    </a:p>
                  </a:txBody>
                  <a:tcPr/>
                </a:tc>
                <a:tc>
                  <a:txBody>
                    <a:bodyPr/>
                    <a:lstStyle/>
                    <a:p>
                      <a:r>
                        <a:rPr lang="en-US" sz="1600" dirty="0"/>
                        <a:t>BMC </a:t>
                      </a:r>
                      <a:r>
                        <a:rPr lang="en-US" sz="1600" dirty="0" err="1"/>
                        <a:t>Musculoskelet</a:t>
                      </a:r>
                      <a:r>
                        <a:rPr lang="en-US" sz="1600" dirty="0"/>
                        <a:t> </a:t>
                      </a:r>
                      <a:r>
                        <a:rPr lang="en-US" sz="1600" dirty="0" err="1"/>
                        <a:t>Disord</a:t>
                      </a:r>
                      <a:r>
                        <a:rPr lang="en-US" sz="1600" dirty="0"/>
                        <a:t> &amp; 2021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Machine learning Techniques like Decision Tree, Regression Algorithm and Accuracy 72%</a:t>
                      </a:r>
                    </a:p>
                    <a:p>
                      <a:endParaRPr lang="en-US" sz="1900" dirty="0"/>
                    </a:p>
                  </a:txBody>
                  <a:tcPr/>
                </a:tc>
                <a:tc>
                  <a:txBody>
                    <a:bodyPr/>
                    <a:lstStyle/>
                    <a:p>
                      <a:r>
                        <a:rPr lang="en-US" sz="1600" dirty="0"/>
                        <a:t> This project's goal was to Young people in particular are</a:t>
                      </a:r>
                    </a:p>
                    <a:p>
                      <a:r>
                        <a:rPr lang="en-US" sz="1600" dirty="0"/>
                        <a:t>increasingly using smartphones</a:t>
                      </a:r>
                    </a:p>
                    <a:p>
                      <a:r>
                        <a:rPr lang="en-US" sz="1600" dirty="0"/>
                        <a:t>for activities.</a:t>
                      </a:r>
                    </a:p>
                  </a:txBody>
                  <a:tcPr/>
                </a:tc>
                <a:tc>
                  <a:txBody>
                    <a:bodyPr/>
                    <a:lstStyle/>
                    <a:p>
                      <a:r>
                        <a:rPr lang="en-US" sz="1600" b="0" dirty="0"/>
                        <a:t>Insufficient exploration of demographic differences.</a:t>
                      </a:r>
                    </a:p>
                  </a:txBody>
                  <a:tcPr/>
                </a:tc>
                <a:extLst>
                  <a:ext uri="{0D108BD9-81ED-4DB2-BD59-A6C34878D82A}">
                    <a16:rowId xmlns:a16="http://schemas.microsoft.com/office/drawing/2014/main" val="3892009793"/>
                  </a:ext>
                </a:extLst>
              </a:tr>
            </a:tbl>
          </a:graphicData>
        </a:graphic>
      </p:graphicFrame>
    </p:spTree>
    <p:extLst>
      <p:ext uri="{BB962C8B-B14F-4D97-AF65-F5344CB8AC3E}">
        <p14:creationId xmlns:p14="http://schemas.microsoft.com/office/powerpoint/2010/main" val="862161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5BB7-AF0F-E33E-238C-3667ED5788F6}"/>
              </a:ext>
            </a:extLst>
          </p:cNvPr>
          <p:cNvSpPr>
            <a:spLocks noGrp="1"/>
          </p:cNvSpPr>
          <p:nvPr>
            <p:ph type="title"/>
          </p:nvPr>
        </p:nvSpPr>
        <p:spPr/>
        <p:txBody>
          <a:bodyPr/>
          <a:lstStyle/>
          <a:p>
            <a:r>
              <a:rPr lang="en-IN" dirty="0"/>
              <a:t>Proposed Work</a:t>
            </a:r>
          </a:p>
        </p:txBody>
      </p:sp>
      <p:sp>
        <p:nvSpPr>
          <p:cNvPr id="3" name="Content Placeholder 2">
            <a:extLst>
              <a:ext uri="{FF2B5EF4-FFF2-40B4-BE49-F238E27FC236}">
                <a16:creationId xmlns:a16="http://schemas.microsoft.com/office/drawing/2014/main" id="{0D37CF78-D4B2-D826-BE2B-9C5271CDF179}"/>
              </a:ext>
            </a:extLst>
          </p:cNvPr>
          <p:cNvSpPr>
            <a:spLocks noGrp="1"/>
          </p:cNvSpPr>
          <p:nvPr>
            <p:ph idx="1"/>
          </p:nvPr>
        </p:nvSpPr>
        <p:spPr/>
        <p:txBody>
          <a:bodyPr/>
          <a:lstStyle/>
          <a:p>
            <a:pPr>
              <a:lnSpc>
                <a:spcPct val="100000"/>
              </a:lnSpc>
            </a:pPr>
            <a:r>
              <a:rPr lang="en-US" sz="2400" dirty="0"/>
              <a:t>The proposed work involves a systematic methodology to develop a predictive model for smartphone addiction using machine learning. The key steps include:</a:t>
            </a:r>
          </a:p>
          <a:p>
            <a:pPr>
              <a:lnSpc>
                <a:spcPct val="150000"/>
              </a:lnSpc>
            </a:pPr>
            <a:r>
              <a:rPr lang="en-IN" sz="2400" dirty="0"/>
              <a:t>Data Collection</a:t>
            </a:r>
            <a:endParaRPr lang="en-US" sz="2400" dirty="0"/>
          </a:p>
          <a:p>
            <a:pPr>
              <a:lnSpc>
                <a:spcPct val="150000"/>
              </a:lnSpc>
            </a:pPr>
            <a:r>
              <a:rPr lang="en-IN" sz="2400" dirty="0"/>
              <a:t>Data Preprocessing</a:t>
            </a:r>
            <a:endParaRPr lang="en-US" sz="2400" dirty="0"/>
          </a:p>
          <a:p>
            <a:pPr>
              <a:lnSpc>
                <a:spcPct val="150000"/>
              </a:lnSpc>
            </a:pPr>
            <a:r>
              <a:rPr lang="en-IN" sz="2400" dirty="0"/>
              <a:t>Feature Selection and Engineering</a:t>
            </a:r>
            <a:endParaRPr lang="en-US" sz="2400" dirty="0"/>
          </a:p>
          <a:p>
            <a:pPr>
              <a:lnSpc>
                <a:spcPct val="150000"/>
              </a:lnSpc>
            </a:pPr>
            <a:r>
              <a:rPr lang="en-IN" sz="2400" dirty="0"/>
              <a:t>Model Development</a:t>
            </a:r>
            <a:endParaRPr lang="en-US" sz="2400" dirty="0"/>
          </a:p>
          <a:p>
            <a:pPr>
              <a:lnSpc>
                <a:spcPct val="150000"/>
              </a:lnSpc>
            </a:pPr>
            <a:r>
              <a:rPr lang="en-IN" sz="2400" dirty="0"/>
              <a:t>Model Evaluation</a:t>
            </a:r>
            <a:endParaRPr lang="en-US" sz="2400" dirty="0"/>
          </a:p>
          <a:p>
            <a:pPr>
              <a:lnSpc>
                <a:spcPct val="150000"/>
              </a:lnSpc>
            </a:pPr>
            <a:r>
              <a:rPr lang="en-IN" sz="2400" dirty="0"/>
              <a:t>Deployment and Visualization</a:t>
            </a:r>
            <a:endParaRPr lang="en-US" sz="2400" dirty="0"/>
          </a:p>
          <a:p>
            <a:pPr marL="0" indent="0">
              <a:buNone/>
            </a:pPr>
            <a:endParaRPr lang="en-IN" dirty="0"/>
          </a:p>
        </p:txBody>
      </p:sp>
      <p:pic>
        <p:nvPicPr>
          <p:cNvPr id="4" name="Picture 3">
            <a:extLst>
              <a:ext uri="{FF2B5EF4-FFF2-40B4-BE49-F238E27FC236}">
                <a16:creationId xmlns:a16="http://schemas.microsoft.com/office/drawing/2014/main" id="{80439B4B-87A5-EF28-C80F-06D5FCC9C53E}"/>
              </a:ext>
            </a:extLst>
          </p:cNvPr>
          <p:cNvPicPr>
            <a:picLocks noChangeAspect="1"/>
          </p:cNvPicPr>
          <p:nvPr/>
        </p:nvPicPr>
        <p:blipFill>
          <a:blip r:embed="rId2"/>
          <a:stretch>
            <a:fillRect/>
          </a:stretch>
        </p:blipFill>
        <p:spPr>
          <a:xfrm>
            <a:off x="5839326" y="2095499"/>
            <a:ext cx="5727032" cy="4128837"/>
          </a:xfrm>
          <a:prstGeom prst="rect">
            <a:avLst/>
          </a:prstGeom>
        </p:spPr>
      </p:pic>
    </p:spTree>
    <p:extLst>
      <p:ext uri="{BB962C8B-B14F-4D97-AF65-F5344CB8AC3E}">
        <p14:creationId xmlns:p14="http://schemas.microsoft.com/office/powerpoint/2010/main" val="10968744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1767</TotalTime>
  <Words>2600</Words>
  <Application>Microsoft Office PowerPoint</Application>
  <PresentationFormat>Widescreen</PresentationFormat>
  <Paragraphs>216</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Courier New</vt:lpstr>
      <vt:lpstr>Times New Roman</vt:lpstr>
      <vt:lpstr>Trebuchet MS</vt:lpstr>
      <vt:lpstr>Wingdings</vt:lpstr>
      <vt:lpstr>Custom Design</vt:lpstr>
      <vt:lpstr>PowerPoint Presentation</vt:lpstr>
      <vt:lpstr>Abstract</vt:lpstr>
      <vt:lpstr>Contents</vt:lpstr>
      <vt:lpstr>Cond..,</vt:lpstr>
      <vt:lpstr>Problem Statement</vt:lpstr>
      <vt:lpstr>Objective</vt:lpstr>
      <vt:lpstr>Cond..,</vt:lpstr>
      <vt:lpstr>Literature Survey</vt:lpstr>
      <vt:lpstr>Proposed Work</vt:lpstr>
      <vt:lpstr>Introduction</vt:lpstr>
      <vt:lpstr>Existing Method</vt:lpstr>
      <vt:lpstr>Proposed System</vt:lpstr>
      <vt:lpstr>Proposed System</vt:lpstr>
      <vt:lpstr>Planning</vt:lpstr>
      <vt:lpstr>Data Description</vt:lpstr>
      <vt:lpstr>Cond..,</vt:lpstr>
      <vt:lpstr>Cond..,</vt:lpstr>
      <vt:lpstr>Requriments</vt:lpstr>
      <vt:lpstr>Cond..,</vt:lpstr>
      <vt:lpstr>Functional Requirements</vt:lpstr>
      <vt:lpstr>Non-Functional Requirements</vt:lpstr>
      <vt:lpstr>UML DIAGRAMS</vt:lpstr>
      <vt:lpstr>Cond..,</vt:lpstr>
      <vt:lpstr>Cond..,</vt:lpstr>
      <vt:lpstr>Cond.., </vt:lpstr>
      <vt:lpstr>Cond..,</vt:lpstr>
      <vt:lpstr>FlowChart</vt:lpstr>
      <vt:lpstr>Data Preprocessing Techinques</vt:lpstr>
      <vt:lpstr>Sample code</vt:lpstr>
      <vt:lpstr>Cond..,</vt:lpstr>
      <vt:lpstr>Output ScreenShots</vt:lpstr>
      <vt:lpstr>Cond..,</vt:lpstr>
      <vt:lpstr>Cond..,</vt:lpstr>
      <vt:lpstr>Cond..,</vt:lpstr>
      <vt:lpstr>Conclusion</vt:lpstr>
      <vt:lpstr>Reference</vt:lpstr>
      <vt:lpstr>Git Hub Dashboards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Sailatha kongara</cp:lastModifiedBy>
  <cp:revision>131</cp:revision>
  <dcterms:created xsi:type="dcterms:W3CDTF">2019-06-11T05:35:51Z</dcterms:created>
  <dcterms:modified xsi:type="dcterms:W3CDTF">2025-04-15T04:21:43Z</dcterms:modified>
</cp:coreProperties>
</file>